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63"/>
  </p:notesMasterIdLst>
  <p:sldIdLst>
    <p:sldId id="361" r:id="rId2"/>
    <p:sldId id="553" r:id="rId3"/>
    <p:sldId id="589" r:id="rId4"/>
    <p:sldId id="565" r:id="rId5"/>
    <p:sldId id="561" r:id="rId6"/>
    <p:sldId id="562" r:id="rId7"/>
    <p:sldId id="563" r:id="rId8"/>
    <p:sldId id="564" r:id="rId9"/>
    <p:sldId id="566" r:id="rId10"/>
    <p:sldId id="567" r:id="rId11"/>
    <p:sldId id="568" r:id="rId12"/>
    <p:sldId id="362" r:id="rId13"/>
    <p:sldId id="365" r:id="rId14"/>
    <p:sldId id="363" r:id="rId15"/>
    <p:sldId id="364" r:id="rId16"/>
    <p:sldId id="368" r:id="rId17"/>
    <p:sldId id="373" r:id="rId18"/>
    <p:sldId id="377" r:id="rId19"/>
    <p:sldId id="374" r:id="rId20"/>
    <p:sldId id="375" r:id="rId21"/>
    <p:sldId id="547" r:id="rId22"/>
    <p:sldId id="548" r:id="rId23"/>
    <p:sldId id="549" r:id="rId24"/>
    <p:sldId id="550" r:id="rId25"/>
    <p:sldId id="551" r:id="rId26"/>
    <p:sldId id="555" r:id="rId27"/>
    <p:sldId id="556" r:id="rId28"/>
    <p:sldId id="557" r:id="rId29"/>
    <p:sldId id="558" r:id="rId30"/>
    <p:sldId id="559" r:id="rId31"/>
    <p:sldId id="560" r:id="rId32"/>
    <p:sldId id="569" r:id="rId33"/>
    <p:sldId id="570" r:id="rId34"/>
    <p:sldId id="571" r:id="rId35"/>
    <p:sldId id="573" r:id="rId36"/>
    <p:sldId id="574" r:id="rId37"/>
    <p:sldId id="575" r:id="rId38"/>
    <p:sldId id="576" r:id="rId39"/>
    <p:sldId id="577" r:id="rId40"/>
    <p:sldId id="578" r:id="rId41"/>
    <p:sldId id="579" r:id="rId42"/>
    <p:sldId id="572" r:id="rId43"/>
    <p:sldId id="580" r:id="rId44"/>
    <p:sldId id="581" r:id="rId45"/>
    <p:sldId id="582" r:id="rId46"/>
    <p:sldId id="583" r:id="rId47"/>
    <p:sldId id="584" r:id="rId48"/>
    <p:sldId id="585" r:id="rId49"/>
    <p:sldId id="586" r:id="rId50"/>
    <p:sldId id="587" r:id="rId51"/>
    <p:sldId id="588" r:id="rId52"/>
    <p:sldId id="590" r:id="rId53"/>
    <p:sldId id="593" r:id="rId54"/>
    <p:sldId id="594" r:id="rId55"/>
    <p:sldId id="595" r:id="rId56"/>
    <p:sldId id="596" r:id="rId57"/>
    <p:sldId id="597" r:id="rId58"/>
    <p:sldId id="598" r:id="rId59"/>
    <p:sldId id="599" r:id="rId60"/>
    <p:sldId id="600" r:id="rId61"/>
    <p:sldId id="326" r:id="rId6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0" d="100"/>
          <a:sy n="110" d="100"/>
        </p:scale>
        <p:origin x="76" y="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04E91B-82FF-4686-B71A-ED9B4B4D4206}" type="datetimeFigureOut">
              <a:rPr lang="en-US" smtClean="0"/>
              <a:t>10/11/2023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27BB81-CC5D-4C47-B327-79C69E000F3C}" type="slidenum">
              <a:rPr lang="en-US" smtClean="0"/>
              <a:t>‹#›</a:t>
            </a:fld>
            <a:endParaRPr lang="en-US"/>
          </a:p>
        </p:txBody>
      </p:sp>
    </p:spTree>
    <p:extLst>
      <p:ext uri="{BB962C8B-B14F-4D97-AF65-F5344CB8AC3E}">
        <p14:creationId xmlns:p14="http://schemas.microsoft.com/office/powerpoint/2010/main" val="14455282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B66F526-9B1A-4CCA-83D5-C2C542B7A6E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10268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66F526-9B1A-4CCA-83D5-C2C542B7A6E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06710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F985902-5937-4E55-9353-8BCD8C9C86C6}" type="datetimeFigureOut">
              <a:rPr lang="en-US" smtClean="0"/>
              <a:pPr/>
              <a:t>10/11/2023</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210A553B-C2C8-4BB1-9574-0A591A76E1D6}" type="slidenum">
              <a:rPr lang="en-US" smtClean="0"/>
              <a:pPr/>
              <a:t>‹#›</a:t>
            </a:fld>
            <a:endParaRPr lang="en-US"/>
          </a:p>
        </p:txBody>
      </p:sp>
    </p:spTree>
    <p:extLst>
      <p:ext uri="{BB962C8B-B14F-4D97-AF65-F5344CB8AC3E}">
        <p14:creationId xmlns:p14="http://schemas.microsoft.com/office/powerpoint/2010/main" val="3322217303"/>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F985902-5937-4E55-9353-8BCD8C9C86C6}" type="datetimeFigureOut">
              <a:rPr lang="en-US" smtClean="0"/>
              <a:pPr/>
              <a:t>10/11/2023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0A553B-C2C8-4BB1-9574-0A591A76E1D6}" type="slidenum">
              <a:rPr lang="en-US" smtClean="0"/>
              <a:pPr/>
              <a:t>‹#›</a:t>
            </a:fld>
            <a:endParaRPr lang="en-US"/>
          </a:p>
        </p:txBody>
      </p:sp>
    </p:spTree>
    <p:extLst>
      <p:ext uri="{BB962C8B-B14F-4D97-AF65-F5344CB8AC3E}">
        <p14:creationId xmlns:p14="http://schemas.microsoft.com/office/powerpoint/2010/main" val="1813128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985902-5937-4E55-9353-8BCD8C9C86C6}" type="datetimeFigureOut">
              <a:rPr lang="en-US" smtClean="0"/>
              <a:pPr/>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0A553B-C2C8-4BB1-9574-0A591A76E1D6}" type="slidenum">
              <a:rPr lang="en-US" smtClean="0"/>
              <a:pPr/>
              <a:t>‹#›</a:t>
            </a:fld>
            <a:endParaRPr lang="en-US"/>
          </a:p>
        </p:txBody>
      </p:sp>
    </p:spTree>
    <p:extLst>
      <p:ext uri="{BB962C8B-B14F-4D97-AF65-F5344CB8AC3E}">
        <p14:creationId xmlns:p14="http://schemas.microsoft.com/office/powerpoint/2010/main" val="2962695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985902-5937-4E55-9353-8BCD8C9C86C6}" type="datetimeFigureOut">
              <a:rPr lang="en-US" smtClean="0"/>
              <a:pPr/>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0A553B-C2C8-4BB1-9574-0A591A76E1D6}" type="slidenum">
              <a:rPr lang="en-US" smtClean="0"/>
              <a:pPr/>
              <a:t>‹#›</a:t>
            </a:fld>
            <a:endParaRPr lang="en-US"/>
          </a:p>
        </p:txBody>
      </p:sp>
    </p:spTree>
    <p:extLst>
      <p:ext uri="{BB962C8B-B14F-4D97-AF65-F5344CB8AC3E}">
        <p14:creationId xmlns:p14="http://schemas.microsoft.com/office/powerpoint/2010/main" val="4053637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985902-5937-4E55-9353-8BCD8C9C86C6}" type="datetimeFigureOut">
              <a:rPr lang="en-US" smtClean="0"/>
              <a:pPr/>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0A553B-C2C8-4BB1-9574-0A591A76E1D6}" type="slidenum">
              <a:rPr lang="en-US" smtClean="0"/>
              <a:pPr/>
              <a:t>‹#›</a:t>
            </a:fld>
            <a:endParaRPr lang="en-US"/>
          </a:p>
        </p:txBody>
      </p:sp>
    </p:spTree>
    <p:extLst>
      <p:ext uri="{BB962C8B-B14F-4D97-AF65-F5344CB8AC3E}">
        <p14:creationId xmlns:p14="http://schemas.microsoft.com/office/powerpoint/2010/main" val="19476757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985902-5937-4E55-9353-8BCD8C9C86C6}" type="datetimeFigureOut">
              <a:rPr lang="en-US" smtClean="0"/>
              <a:pPr/>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0A553B-C2C8-4BB1-9574-0A591A76E1D6}" type="slidenum">
              <a:rPr lang="en-US" smtClean="0"/>
              <a:pPr/>
              <a:t>‹#›</a:t>
            </a:fld>
            <a:endParaRPr lang="en-US"/>
          </a:p>
        </p:txBody>
      </p:sp>
    </p:spTree>
    <p:extLst>
      <p:ext uri="{BB962C8B-B14F-4D97-AF65-F5344CB8AC3E}">
        <p14:creationId xmlns:p14="http://schemas.microsoft.com/office/powerpoint/2010/main" val="33107817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985902-5937-4E55-9353-8BCD8C9C86C6}" type="datetimeFigureOut">
              <a:rPr lang="en-US" smtClean="0"/>
              <a:pPr/>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0A553B-C2C8-4BB1-9574-0A591A76E1D6}" type="slidenum">
              <a:rPr lang="en-US" smtClean="0"/>
              <a:pPr/>
              <a:t>‹#›</a:t>
            </a:fld>
            <a:endParaRPr lang="en-US"/>
          </a:p>
        </p:txBody>
      </p:sp>
    </p:spTree>
    <p:extLst>
      <p:ext uri="{BB962C8B-B14F-4D97-AF65-F5344CB8AC3E}">
        <p14:creationId xmlns:p14="http://schemas.microsoft.com/office/powerpoint/2010/main" val="9932437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985902-5937-4E55-9353-8BCD8C9C86C6}" type="datetimeFigureOut">
              <a:rPr lang="en-US" smtClean="0"/>
              <a:pPr/>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0A553B-C2C8-4BB1-9574-0A591A76E1D6}" type="slidenum">
              <a:rPr lang="en-US" smtClean="0"/>
              <a:pPr/>
              <a:t>‹#›</a:t>
            </a:fld>
            <a:endParaRPr lang="en-US"/>
          </a:p>
        </p:txBody>
      </p:sp>
    </p:spTree>
    <p:extLst>
      <p:ext uri="{BB962C8B-B14F-4D97-AF65-F5344CB8AC3E}">
        <p14:creationId xmlns:p14="http://schemas.microsoft.com/office/powerpoint/2010/main" val="18233999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985902-5937-4E55-9353-8BCD8C9C86C6}" type="datetimeFigureOut">
              <a:rPr lang="en-US" smtClean="0"/>
              <a:pPr/>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0A553B-C2C8-4BB1-9574-0A591A76E1D6}" type="slidenum">
              <a:rPr lang="en-US" smtClean="0"/>
              <a:pPr/>
              <a:t>‹#›</a:t>
            </a:fld>
            <a:endParaRPr lang="en-US"/>
          </a:p>
        </p:txBody>
      </p:sp>
    </p:spTree>
    <p:extLst>
      <p:ext uri="{BB962C8B-B14F-4D97-AF65-F5344CB8AC3E}">
        <p14:creationId xmlns:p14="http://schemas.microsoft.com/office/powerpoint/2010/main" val="3267728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985902-5937-4E55-9353-8BCD8C9C86C6}" type="datetimeFigureOut">
              <a:rPr lang="en-US" smtClean="0"/>
              <a:pPr/>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210A553B-C2C8-4BB1-9574-0A591A76E1D6}" type="slidenum">
              <a:rPr lang="en-US" smtClean="0"/>
              <a:pPr/>
              <a:t>‹#›</a:t>
            </a:fld>
            <a:endParaRPr lang="en-US"/>
          </a:p>
        </p:txBody>
      </p:sp>
    </p:spTree>
    <p:extLst>
      <p:ext uri="{BB962C8B-B14F-4D97-AF65-F5344CB8AC3E}">
        <p14:creationId xmlns:p14="http://schemas.microsoft.com/office/powerpoint/2010/main" val="1063272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985902-5937-4E55-9353-8BCD8C9C86C6}" type="datetimeFigureOut">
              <a:rPr lang="en-US" smtClean="0"/>
              <a:pPr/>
              <a:t>10/11/2023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0A553B-C2C8-4BB1-9574-0A591A76E1D6}" type="slidenum">
              <a:rPr lang="en-US" smtClean="0"/>
              <a:pPr/>
              <a:t>‹#›</a:t>
            </a:fld>
            <a:endParaRPr lang="en-US"/>
          </a:p>
        </p:txBody>
      </p:sp>
    </p:spTree>
    <p:extLst>
      <p:ext uri="{BB962C8B-B14F-4D97-AF65-F5344CB8AC3E}">
        <p14:creationId xmlns:p14="http://schemas.microsoft.com/office/powerpoint/2010/main" val="242472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F985902-5937-4E55-9353-8BCD8C9C86C6}" type="datetimeFigureOut">
              <a:rPr lang="en-US" smtClean="0"/>
              <a:pPr/>
              <a:t>10/11/2023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0A553B-C2C8-4BB1-9574-0A591A76E1D6}" type="slidenum">
              <a:rPr lang="en-US" smtClean="0"/>
              <a:pPr/>
              <a:t>‹#›</a:t>
            </a:fld>
            <a:endParaRPr lang="en-US"/>
          </a:p>
        </p:txBody>
      </p:sp>
    </p:spTree>
    <p:extLst>
      <p:ext uri="{BB962C8B-B14F-4D97-AF65-F5344CB8AC3E}">
        <p14:creationId xmlns:p14="http://schemas.microsoft.com/office/powerpoint/2010/main" val="1509005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F985902-5937-4E55-9353-8BCD8C9C86C6}" type="datetimeFigureOut">
              <a:rPr lang="en-US" smtClean="0"/>
              <a:pPr/>
              <a:t>10/11/2023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0A553B-C2C8-4BB1-9574-0A591A76E1D6}" type="slidenum">
              <a:rPr lang="en-US" smtClean="0"/>
              <a:pPr/>
              <a:t>‹#›</a:t>
            </a:fld>
            <a:endParaRPr lang="en-US"/>
          </a:p>
        </p:txBody>
      </p:sp>
    </p:spTree>
    <p:extLst>
      <p:ext uri="{BB962C8B-B14F-4D97-AF65-F5344CB8AC3E}">
        <p14:creationId xmlns:p14="http://schemas.microsoft.com/office/powerpoint/2010/main" val="536164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F985902-5937-4E55-9353-8BCD8C9C86C6}" type="datetimeFigureOut">
              <a:rPr lang="en-US" smtClean="0"/>
              <a:pPr/>
              <a:t>10/11/2023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0A553B-C2C8-4BB1-9574-0A591A76E1D6}" type="slidenum">
              <a:rPr lang="en-US" smtClean="0"/>
              <a:pPr/>
              <a:t>‹#›</a:t>
            </a:fld>
            <a:endParaRPr lang="en-US"/>
          </a:p>
        </p:txBody>
      </p:sp>
    </p:spTree>
    <p:extLst>
      <p:ext uri="{BB962C8B-B14F-4D97-AF65-F5344CB8AC3E}">
        <p14:creationId xmlns:p14="http://schemas.microsoft.com/office/powerpoint/2010/main" val="1476753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985902-5937-4E55-9353-8BCD8C9C86C6}" type="datetimeFigureOut">
              <a:rPr lang="en-US" smtClean="0"/>
              <a:pPr/>
              <a:t>10/11/2023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0A553B-C2C8-4BB1-9574-0A591A76E1D6}" type="slidenum">
              <a:rPr lang="en-US" smtClean="0"/>
              <a:pPr/>
              <a:t>‹#›</a:t>
            </a:fld>
            <a:endParaRPr lang="en-US"/>
          </a:p>
        </p:txBody>
      </p:sp>
    </p:spTree>
    <p:extLst>
      <p:ext uri="{BB962C8B-B14F-4D97-AF65-F5344CB8AC3E}">
        <p14:creationId xmlns:p14="http://schemas.microsoft.com/office/powerpoint/2010/main" val="74839796"/>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F985902-5937-4E55-9353-8BCD8C9C86C6}" type="datetimeFigureOut">
              <a:rPr lang="en-US" smtClean="0"/>
              <a:pPr/>
              <a:t>10/11/2023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0A553B-C2C8-4BB1-9574-0A591A76E1D6}" type="slidenum">
              <a:rPr lang="en-US" smtClean="0"/>
              <a:pPr/>
              <a:t>‹#›</a:t>
            </a:fld>
            <a:endParaRPr lang="en-US"/>
          </a:p>
        </p:txBody>
      </p:sp>
    </p:spTree>
    <p:extLst>
      <p:ext uri="{BB962C8B-B14F-4D97-AF65-F5344CB8AC3E}">
        <p14:creationId xmlns:p14="http://schemas.microsoft.com/office/powerpoint/2010/main" val="3801191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F985902-5937-4E55-9353-8BCD8C9C86C6}" type="datetimeFigureOut">
              <a:rPr lang="en-US" smtClean="0"/>
              <a:pPr/>
              <a:t>10/11/2023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10A553B-C2C8-4BB1-9574-0A591A76E1D6}" type="slidenum">
              <a:rPr lang="en-US" smtClean="0"/>
              <a:pPr/>
              <a:t>‹#›</a:t>
            </a:fld>
            <a:endParaRPr lang="en-US"/>
          </a:p>
        </p:txBody>
      </p:sp>
    </p:spTree>
    <p:extLst>
      <p:ext uri="{BB962C8B-B14F-4D97-AF65-F5344CB8AC3E}">
        <p14:creationId xmlns:p14="http://schemas.microsoft.com/office/powerpoint/2010/main" val="4177558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F985902-5937-4E55-9353-8BCD8C9C86C6}" type="datetimeFigureOut">
              <a:rPr lang="en-US" smtClean="0"/>
              <a:pPr/>
              <a:t>10/11/2023</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210A553B-C2C8-4BB1-9574-0A591A76E1D6}" type="slidenum">
              <a:rPr lang="en-US" smtClean="0"/>
              <a:pPr/>
              <a:t>‹#›</a:t>
            </a:fld>
            <a:endParaRPr lang="en-US"/>
          </a:p>
        </p:txBody>
      </p:sp>
    </p:spTree>
    <p:extLst>
      <p:ext uri="{BB962C8B-B14F-4D97-AF65-F5344CB8AC3E}">
        <p14:creationId xmlns:p14="http://schemas.microsoft.com/office/powerpoint/2010/main" val="199471768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tic1.squarespace.com/static/596f60f4ebbd1a322db09e45/t/63e15eb68b5a0f1d8e2e82c3/1675714231416/NJLRC+-+Annual+Report+2022..pdf" TargetMode="External"/><Relationship Id="rId2" Type="http://schemas.openxmlformats.org/officeDocument/2006/relationships/hyperlink" Target="https://www.njlrc.org/commissioners-and-staf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lct@njlrc.org" TargetMode="External"/><Relationship Id="rId2" Type="http://schemas.openxmlformats.org/officeDocument/2006/relationships/hyperlink" Target="https://www.njlrc.org/" TargetMode="Externa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njlrc.org/final-reports-recommendations-1"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hyperlink" Target="mailto:lct@njlrc.org" TargetMode="External"/><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srcRect t="3685" r="-1" b="4368"/>
          <a:stretch/>
        </p:blipFill>
        <p:spPr>
          <a:xfrm>
            <a:off x="4953964" y="123459"/>
            <a:ext cx="3598280" cy="3109982"/>
          </a:xfrm>
          <a:prstGeom prst="ellipse">
            <a:avLst/>
          </a:prstGeom>
          <a:ln>
            <a:noFill/>
          </a:ln>
          <a:effectLst>
            <a:outerShdw blurRad="149987" dist="250190" dir="8460000" algn="ctr">
              <a:srgbClr val="000000">
                <a:alpha val="28000"/>
              </a:srgbClr>
            </a:outerShdw>
            <a:softEdge rad="112500"/>
          </a:effectLst>
          <a:scene3d>
            <a:camera prst="obliqueBottomRight"/>
            <a:lightRig rig="contrasting" dir="t">
              <a:rot lat="0" lon="0" rev="1500000"/>
            </a:lightRig>
          </a:scene3d>
          <a:sp3d prstMaterial="metal">
            <a:bevelT w="88900" h="88900"/>
          </a:sp3d>
        </p:spPr>
      </p:pic>
      <p:sp>
        <p:nvSpPr>
          <p:cNvPr id="8" name="Title 7"/>
          <p:cNvSpPr>
            <a:spLocks noGrp="1"/>
          </p:cNvSpPr>
          <p:nvPr>
            <p:ph type="title"/>
          </p:nvPr>
        </p:nvSpPr>
        <p:spPr>
          <a:xfrm>
            <a:off x="2000250" y="3543300"/>
            <a:ext cx="9744075" cy="2526540"/>
          </a:xfrm>
          <a:gradFill flip="none" rotWithShape="1">
            <a:gsLst>
              <a:gs pos="0">
                <a:schemeClr val="accent6">
                  <a:lumMod val="0"/>
                  <a:lumOff val="100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path path="rect">
              <a:fillToRect l="100000" t="100000"/>
            </a:path>
            <a:tileRect r="-100000" b="-100000"/>
          </a:gradFill>
          <a:ln w="107950" cap="sq" cmpd="tri">
            <a:solidFill>
              <a:schemeClr val="dk1"/>
            </a:solidFill>
            <a:extLst>
              <a:ext uri="{C807C97D-BFC1-408E-A445-0C87EB9F89A2}">
                <ask:lineSketchStyleProps xmlns:ask="http://schemas.microsoft.com/office/drawing/2018/sketchyshapes" sd="1219033472">
                  <a:custGeom>
                    <a:avLst/>
                    <a:gdLst>
                      <a:gd name="connsiteX0" fmla="*/ 0 w 9144000"/>
                      <a:gd name="connsiteY0" fmla="*/ 0 h 2945641"/>
                      <a:gd name="connsiteX1" fmla="*/ 9144000 w 9144000"/>
                      <a:gd name="connsiteY1" fmla="*/ 0 h 2945641"/>
                      <a:gd name="connsiteX2" fmla="*/ 9144000 w 9144000"/>
                      <a:gd name="connsiteY2" fmla="*/ 2945641 h 2945641"/>
                      <a:gd name="connsiteX3" fmla="*/ 0 w 9144000"/>
                      <a:gd name="connsiteY3" fmla="*/ 2945641 h 2945641"/>
                      <a:gd name="connsiteX4" fmla="*/ 0 w 9144000"/>
                      <a:gd name="connsiteY4" fmla="*/ 0 h 294564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2945641" fill="none" extrusionOk="0">
                        <a:moveTo>
                          <a:pt x="0" y="0"/>
                        </a:moveTo>
                        <a:cubicBezTo>
                          <a:pt x="3028269" y="-49533"/>
                          <a:pt x="5283183" y="-14809"/>
                          <a:pt x="9144000" y="0"/>
                        </a:cubicBezTo>
                        <a:cubicBezTo>
                          <a:pt x="9231639" y="1107730"/>
                          <a:pt x="9071321" y="2133931"/>
                          <a:pt x="9144000" y="2945641"/>
                        </a:cubicBezTo>
                        <a:cubicBezTo>
                          <a:pt x="4837205" y="2897410"/>
                          <a:pt x="2638381" y="3030096"/>
                          <a:pt x="0" y="2945641"/>
                        </a:cubicBezTo>
                        <a:cubicBezTo>
                          <a:pt x="-38581" y="1756529"/>
                          <a:pt x="63341" y="958010"/>
                          <a:pt x="0" y="0"/>
                        </a:cubicBezTo>
                        <a:close/>
                      </a:path>
                      <a:path w="9144000" h="2945641" stroke="0" extrusionOk="0">
                        <a:moveTo>
                          <a:pt x="0" y="0"/>
                        </a:moveTo>
                        <a:cubicBezTo>
                          <a:pt x="2613657" y="118645"/>
                          <a:pt x="5770383" y="116012"/>
                          <a:pt x="9144000" y="0"/>
                        </a:cubicBezTo>
                        <a:cubicBezTo>
                          <a:pt x="9011118" y="771575"/>
                          <a:pt x="9228951" y="2189265"/>
                          <a:pt x="9144000" y="2945641"/>
                        </a:cubicBezTo>
                        <a:cubicBezTo>
                          <a:pt x="5690229" y="3080241"/>
                          <a:pt x="3865307" y="2788445"/>
                          <a:pt x="0" y="2945641"/>
                        </a:cubicBezTo>
                        <a:cubicBezTo>
                          <a:pt x="-20187" y="2085589"/>
                          <a:pt x="-152480" y="816641"/>
                          <a:pt x="0" y="0"/>
                        </a:cubicBezTo>
                        <a:close/>
                      </a:path>
                    </a:pathLst>
                  </a:custGeom>
                  <ask:type>
                    <ask:lineSketchNone/>
                  </ask:type>
                </ask:lineSketchStyleProps>
              </a:ext>
            </a:extLst>
          </a:ln>
          <a:effectLst/>
          <a:scene3d>
            <a:camera prst="orthographicFront"/>
            <a:lightRig rig="threePt" dir="t"/>
          </a:scene3d>
          <a:sp3d prstMaterial="metal">
            <a:bevelT w="114300" prst="artDeco"/>
          </a:sp3d>
        </p:spPr>
        <p:style>
          <a:lnRef idx="3">
            <a:schemeClr val="lt1"/>
          </a:lnRef>
          <a:fillRef idx="1">
            <a:schemeClr val="accent6"/>
          </a:fillRef>
          <a:effectRef idx="1">
            <a:schemeClr val="accent6"/>
          </a:effectRef>
          <a:fontRef idx="minor">
            <a:schemeClr val="lt1"/>
          </a:fontRef>
        </p:style>
        <p:txBody>
          <a:bodyPr vert="horz" lIns="91440" tIns="45720" rIns="91440" bIns="45720" rtlCol="0" anchor="b">
            <a:normAutofit fontScale="90000"/>
          </a:bodyPr>
          <a:lstStyle/>
          <a:p>
            <a:pPr algn="ctr">
              <a:lnSpc>
                <a:spcPct val="90000"/>
              </a:lnSpc>
            </a:pPr>
            <a:br>
              <a:rPr lang="en-US" sz="2900" spc="-38" dirty="0"/>
            </a:br>
            <a:br>
              <a:rPr lang="en-US" sz="2900" spc="-38" dirty="0"/>
            </a:br>
            <a:br>
              <a:rPr lang="en-US" sz="2900" spc="-38" dirty="0"/>
            </a:br>
            <a:br>
              <a:rPr lang="en-US" sz="2900" spc="-38" dirty="0"/>
            </a:br>
            <a:br>
              <a:rPr lang="en-US" sz="2900" spc="-38" dirty="0"/>
            </a:br>
            <a:br>
              <a:rPr lang="en-US" sz="5000" spc="-38" dirty="0"/>
            </a:br>
            <a:r>
              <a:rPr lang="en-US" sz="5000" b="1" spc="-38" dirty="0">
                <a:solidFill>
                  <a:schemeClr val="tx1"/>
                </a:solidFill>
              </a:rPr>
              <a:t>New Jersey Law Revision Commission: </a:t>
            </a:r>
            <a:br>
              <a:rPr lang="en-US" sz="5000" b="1" spc="-38" dirty="0">
                <a:solidFill>
                  <a:schemeClr val="tx1"/>
                </a:solidFill>
              </a:rPr>
            </a:br>
            <a:r>
              <a:rPr lang="en-US" sz="5000" b="1" spc="-38" dirty="0">
                <a:solidFill>
                  <a:schemeClr val="tx1"/>
                </a:solidFill>
              </a:rPr>
              <a:t>Recent Recommendations Rundown</a:t>
            </a:r>
            <a:br>
              <a:rPr lang="en-US" sz="5000" spc="-38" dirty="0"/>
            </a:br>
            <a:endParaRPr lang="en-US" sz="5000" spc="-38" dirty="0"/>
          </a:p>
        </p:txBody>
      </p:sp>
    </p:spTree>
    <p:extLst>
      <p:ext uri="{BB962C8B-B14F-4D97-AF65-F5344CB8AC3E}">
        <p14:creationId xmlns:p14="http://schemas.microsoft.com/office/powerpoint/2010/main" val="510798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A3F81-CA79-AEA4-BEAD-8CECFB592D72}"/>
              </a:ext>
            </a:extLst>
          </p:cNvPr>
          <p:cNvSpPr>
            <a:spLocks noGrp="1"/>
          </p:cNvSpPr>
          <p:nvPr>
            <p:ph type="title"/>
          </p:nvPr>
        </p:nvSpPr>
        <p:spPr>
          <a:xfrm>
            <a:off x="2722562" y="361951"/>
            <a:ext cx="8012114" cy="1524000"/>
          </a:xfr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w="38100"/>
          <a:effectLst>
            <a:glow rad="139700">
              <a:schemeClr val="tx1">
                <a:alpha val="40000"/>
              </a:schemeClr>
            </a:glow>
          </a:effectLst>
          <a:scene3d>
            <a:camera prst="orthographicFront"/>
            <a:lightRig rig="threePt" dir="t"/>
          </a:scene3d>
          <a:sp3d>
            <a:bevelT w="114300" prst="artDeco"/>
            <a:bevelB w="114300" prst="artDeco"/>
          </a:sp3d>
        </p:spPr>
        <p:style>
          <a:lnRef idx="2">
            <a:schemeClr val="dk1"/>
          </a:lnRef>
          <a:fillRef idx="1">
            <a:schemeClr val="lt1"/>
          </a:fillRef>
          <a:effectRef idx="0">
            <a:schemeClr val="dk1"/>
          </a:effectRef>
          <a:fontRef idx="minor">
            <a:schemeClr val="dk1"/>
          </a:fontRef>
        </p:style>
        <p:txBody>
          <a:bodyPr/>
          <a:lstStyle/>
          <a:p>
            <a:r>
              <a:rPr lang="en-US" sz="5000" b="1" dirty="0"/>
              <a:t>Sponsors cont’d</a:t>
            </a:r>
            <a:r>
              <a:rPr lang="en-US" dirty="0"/>
              <a:t>	</a:t>
            </a:r>
          </a:p>
        </p:txBody>
      </p:sp>
      <p:sp>
        <p:nvSpPr>
          <p:cNvPr id="3" name="Content Placeholder 2">
            <a:extLst>
              <a:ext uri="{FF2B5EF4-FFF2-40B4-BE49-F238E27FC236}">
                <a16:creationId xmlns:a16="http://schemas.microsoft.com/office/drawing/2014/main" id="{68DB1E20-195C-192E-370C-3271429F75BC}"/>
              </a:ext>
            </a:extLst>
          </p:cNvPr>
          <p:cNvSpPr>
            <a:spLocks noGrp="1"/>
          </p:cNvSpPr>
          <p:nvPr>
            <p:ph idx="1"/>
          </p:nvPr>
        </p:nvSpPr>
        <p:spPr>
          <a:xfrm>
            <a:off x="2722562" y="2705099"/>
            <a:ext cx="10018713" cy="3124201"/>
          </a:xfrm>
        </p:spPr>
        <p:txBody>
          <a:bodyPr/>
          <a:lstStyle/>
          <a:p>
            <a:pPr marL="0" marR="0">
              <a:lnSpc>
                <a:spcPct val="107000"/>
              </a:lnSpc>
              <a:spcBef>
                <a:spcPts val="0"/>
              </a:spcBef>
              <a:spcAft>
                <a:spcPts val="0"/>
              </a:spcAft>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Assemblyman Raj Mukherji</a:t>
            </a:r>
          </a:p>
          <a:p>
            <a:pPr marL="0" marR="0">
              <a:lnSpc>
                <a:spcPct val="107000"/>
              </a:lnSpc>
              <a:spcBef>
                <a:spcPts val="0"/>
              </a:spcBef>
              <a:spcAft>
                <a:spcPts val="0"/>
              </a:spcAft>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Assemblywoman Carol A. Murphy</a:t>
            </a:r>
          </a:p>
          <a:p>
            <a:pPr marL="0" marR="0">
              <a:lnSpc>
                <a:spcPct val="107000"/>
              </a:lnSpc>
              <a:spcBef>
                <a:spcPts val="0"/>
              </a:spcBef>
              <a:spcAft>
                <a:spcPts val="0"/>
              </a:spcAft>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Assemblywoman Ellen J. Park				</a:t>
            </a:r>
          </a:p>
          <a:p>
            <a:pPr marL="0" marR="0">
              <a:lnSpc>
                <a:spcPct val="107000"/>
              </a:lnSpc>
              <a:spcBef>
                <a:spcPts val="0"/>
              </a:spcBef>
              <a:spcAft>
                <a:spcPts val="0"/>
              </a:spcAft>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Assemblywoman Annette Quijano			</a:t>
            </a:r>
          </a:p>
          <a:p>
            <a:pPr marL="0" marR="0">
              <a:lnSpc>
                <a:spcPct val="107000"/>
              </a:lnSpc>
              <a:spcBef>
                <a:spcPts val="0"/>
              </a:spcBef>
              <a:spcAft>
                <a:spcPts val="0"/>
              </a:spcAft>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Assemblyman William B. Sampson			</a:t>
            </a:r>
          </a:p>
          <a:p>
            <a:pPr marL="0" marR="0">
              <a:lnSpc>
                <a:spcPct val="107000"/>
              </a:lnSpc>
              <a:spcBef>
                <a:spcPts val="0"/>
              </a:spcBef>
              <a:spcAft>
                <a:spcPts val="0"/>
              </a:spcAft>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Assemblyman Sterley S. Stanley			</a:t>
            </a:r>
          </a:p>
          <a:p>
            <a:pPr marL="0" marR="0">
              <a:lnSpc>
                <a:spcPct val="107000"/>
              </a:lnSpc>
              <a:spcBef>
                <a:spcPts val="0"/>
              </a:spcBef>
              <a:spcAft>
                <a:spcPts val="0"/>
              </a:spcAft>
            </a:pPr>
            <a:r>
              <a:rPr lang="en-US" sz="2400" dirty="0">
                <a:effectLst/>
                <a:latin typeface="Calibri" panose="020F0502020204030204" pitchFamily="34" charset="0"/>
                <a:ea typeface="Times New Roman" panose="02020603050405020304" pitchFamily="18" charset="0"/>
                <a:cs typeface="Times New Roman" panose="02020603050405020304" pitchFamily="18" charset="0"/>
              </a:rPr>
              <a:t>Assemblywoman Lisa Swain	</a:t>
            </a:r>
          </a:p>
          <a:p>
            <a:endParaRPr lang="en-US" dirty="0"/>
          </a:p>
        </p:txBody>
      </p:sp>
    </p:spTree>
    <p:extLst>
      <p:ext uri="{BB962C8B-B14F-4D97-AF65-F5344CB8AC3E}">
        <p14:creationId xmlns:p14="http://schemas.microsoft.com/office/powerpoint/2010/main" val="3236453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71AF5-2707-F15D-E3BE-B126EEC3E45F}"/>
              </a:ext>
            </a:extLst>
          </p:cNvPr>
          <p:cNvSpPr>
            <a:spLocks noGrp="1"/>
          </p:cNvSpPr>
          <p:nvPr>
            <p:ph type="title"/>
          </p:nvPr>
        </p:nvSpPr>
        <p:spPr>
          <a:xfrm>
            <a:off x="2627310" y="485775"/>
            <a:ext cx="7878764" cy="1514475"/>
          </a:xfr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w="38100"/>
          <a:effectLst>
            <a:glow rad="139700">
              <a:schemeClr val="tx1">
                <a:alpha val="40000"/>
              </a:schemeClr>
            </a:glow>
          </a:effectLst>
          <a:scene3d>
            <a:camera prst="orthographicFront"/>
            <a:lightRig rig="threePt" dir="t"/>
          </a:scene3d>
          <a:sp3d>
            <a:bevelT w="114300" prst="artDeco"/>
            <a:bevelB w="114300" prst="artDeco"/>
          </a:sp3d>
        </p:spPr>
        <p:style>
          <a:lnRef idx="2">
            <a:schemeClr val="dk1"/>
          </a:lnRef>
          <a:fillRef idx="1">
            <a:schemeClr val="lt1"/>
          </a:fillRef>
          <a:effectRef idx="0">
            <a:schemeClr val="dk1"/>
          </a:effectRef>
          <a:fontRef idx="minor">
            <a:schemeClr val="dk1"/>
          </a:fontRef>
        </p:style>
        <p:txBody>
          <a:bodyPr>
            <a:normAutofit/>
          </a:bodyPr>
          <a:lstStyle/>
          <a:p>
            <a:r>
              <a:rPr lang="en-US" sz="5000" b="1" dirty="0"/>
              <a:t>Sponsors cont’d</a:t>
            </a:r>
          </a:p>
        </p:txBody>
      </p:sp>
      <p:sp>
        <p:nvSpPr>
          <p:cNvPr id="3" name="Content Placeholder 2">
            <a:extLst>
              <a:ext uri="{FF2B5EF4-FFF2-40B4-BE49-F238E27FC236}">
                <a16:creationId xmlns:a16="http://schemas.microsoft.com/office/drawing/2014/main" id="{C0CB5570-9D50-76DA-9280-56ABD1698747}"/>
              </a:ext>
            </a:extLst>
          </p:cNvPr>
          <p:cNvSpPr>
            <a:spLocks noGrp="1"/>
          </p:cNvSpPr>
          <p:nvPr>
            <p:ph idx="1"/>
          </p:nvPr>
        </p:nvSpPr>
        <p:spPr>
          <a:xfrm>
            <a:off x="2627310" y="2619374"/>
            <a:ext cx="10018713" cy="3124201"/>
          </a:xfrm>
        </p:spPr>
        <p:txBody>
          <a:bodyPr/>
          <a:lstStyle/>
          <a:p>
            <a:r>
              <a:rPr lang="en-US" dirty="0"/>
              <a:t>Senator Patrick J. </a:t>
            </a:r>
            <a:r>
              <a:rPr lang="en-US" dirty="0" err="1"/>
              <a:t>Diegnan</a:t>
            </a:r>
            <a:r>
              <a:rPr lang="en-US" dirty="0"/>
              <a:t>, Jr.</a:t>
            </a:r>
          </a:p>
          <a:p>
            <a:r>
              <a:rPr lang="en-US" dirty="0"/>
              <a:t>Senator Linda R. Greenstein</a:t>
            </a:r>
          </a:p>
          <a:p>
            <a:r>
              <a:rPr lang="en-US" dirty="0"/>
              <a:t>Senator Steven V. </a:t>
            </a:r>
            <a:r>
              <a:rPr lang="en-US" dirty="0" err="1"/>
              <a:t>Oroho</a:t>
            </a:r>
            <a:endParaRPr lang="en-US" dirty="0"/>
          </a:p>
          <a:p>
            <a:r>
              <a:rPr lang="en-US" dirty="0"/>
              <a:t>Senator Troy Singleton</a:t>
            </a:r>
          </a:p>
          <a:p>
            <a:r>
              <a:rPr lang="en-US" dirty="0"/>
              <a:t>Senator Brian P. Stack</a:t>
            </a:r>
          </a:p>
          <a:p>
            <a:r>
              <a:rPr lang="en-US" dirty="0"/>
              <a:t>Senator Joseph F. Vitale</a:t>
            </a:r>
          </a:p>
        </p:txBody>
      </p:sp>
    </p:spTree>
    <p:extLst>
      <p:ext uri="{BB962C8B-B14F-4D97-AF65-F5344CB8AC3E}">
        <p14:creationId xmlns:p14="http://schemas.microsoft.com/office/powerpoint/2010/main" val="3009412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82280-412E-E548-A830-98BA9CCB265A}"/>
              </a:ext>
            </a:extLst>
          </p:cNvPr>
          <p:cNvSpPr>
            <a:spLocks noGrp="1"/>
          </p:cNvSpPr>
          <p:nvPr>
            <p:ph type="title"/>
          </p:nvPr>
        </p:nvSpPr>
        <p:spPr>
          <a:xfrm>
            <a:off x="1990725" y="933449"/>
            <a:ext cx="9686925" cy="4010025"/>
          </a:xfr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w="57150">
            <a:solidFill>
              <a:schemeClr val="tx1"/>
            </a:solidFill>
          </a:ln>
          <a:effectLst>
            <a:glow rad="228600">
              <a:schemeClr val="tx1">
                <a:alpha val="40000"/>
              </a:schemeClr>
            </a:glow>
          </a:effectLst>
          <a:scene3d>
            <a:camera prst="orthographicFront"/>
            <a:lightRig rig="threePt" dir="t"/>
          </a:scene3d>
          <a:sp3d>
            <a:bevelT w="152400" h="50800" prst="softRound"/>
            <a:bevelB w="152400" h="50800" prst="softRound"/>
          </a:sp3d>
        </p:spPr>
        <p:style>
          <a:lnRef idx="2">
            <a:schemeClr val="dk1"/>
          </a:lnRef>
          <a:fillRef idx="1">
            <a:schemeClr val="lt1"/>
          </a:fillRef>
          <a:effectRef idx="0">
            <a:schemeClr val="dk1"/>
          </a:effectRef>
          <a:fontRef idx="minor">
            <a:schemeClr val="dk1"/>
          </a:fontRef>
        </p:style>
        <p:txBody>
          <a:bodyPr>
            <a:normAutofit/>
          </a:bodyPr>
          <a:lstStyle/>
          <a:p>
            <a:pPr algn="ctr"/>
            <a:r>
              <a:rPr lang="en-US" sz="5000" b="1" dirty="0"/>
              <a:t>What is the New Jersey Law Revision Commission?</a:t>
            </a:r>
            <a:br>
              <a:rPr lang="en-US" sz="5000" b="1" dirty="0"/>
            </a:br>
            <a:br>
              <a:rPr lang="en-US" dirty="0"/>
            </a:br>
            <a:r>
              <a:rPr lang="en-US" sz="3100" dirty="0"/>
              <a:t>And what role was it created to play in statutory revision?</a:t>
            </a:r>
            <a:br>
              <a:rPr lang="en-US" sz="3100" dirty="0"/>
            </a:br>
            <a:endParaRPr lang="en-US" sz="3100" dirty="0"/>
          </a:p>
        </p:txBody>
      </p:sp>
    </p:spTree>
    <p:extLst>
      <p:ext uri="{BB962C8B-B14F-4D97-AF65-F5344CB8AC3E}">
        <p14:creationId xmlns:p14="http://schemas.microsoft.com/office/powerpoint/2010/main" val="8354018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D5A5F-DC76-9725-7F19-4E910990B517}"/>
              </a:ext>
            </a:extLst>
          </p:cNvPr>
          <p:cNvSpPr>
            <a:spLocks noGrp="1"/>
          </p:cNvSpPr>
          <p:nvPr>
            <p:ph type="title"/>
          </p:nvPr>
        </p:nvSpPr>
        <p:spPr>
          <a:xfrm>
            <a:off x="2514600" y="323850"/>
            <a:ext cx="8712199" cy="1752599"/>
          </a:xfr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w="38100"/>
          <a:effectLst>
            <a:glow rad="139700">
              <a:schemeClr val="tx1">
                <a:alpha val="40000"/>
              </a:schemeClr>
            </a:glow>
          </a:effectLst>
          <a:scene3d>
            <a:camera prst="orthographicFront"/>
            <a:lightRig rig="threePt" dir="t"/>
          </a:scene3d>
          <a:sp3d>
            <a:bevelT w="114300" prst="artDeco"/>
            <a:bevelB w="114300" prst="artDeco"/>
          </a:sp3d>
        </p:spPr>
        <p:style>
          <a:lnRef idx="2">
            <a:schemeClr val="dk1"/>
          </a:lnRef>
          <a:fillRef idx="1">
            <a:schemeClr val="lt1"/>
          </a:fillRef>
          <a:effectRef idx="0">
            <a:schemeClr val="dk1"/>
          </a:effectRef>
          <a:fontRef idx="minor">
            <a:schemeClr val="dk1"/>
          </a:fontRef>
        </p:style>
        <p:txBody>
          <a:bodyPr>
            <a:normAutofit/>
          </a:bodyPr>
          <a:lstStyle/>
          <a:p>
            <a:r>
              <a:rPr lang="en-US" sz="5500" b="1" dirty="0"/>
              <a:t>What is the NJLRC?</a:t>
            </a:r>
          </a:p>
        </p:txBody>
      </p:sp>
      <p:sp>
        <p:nvSpPr>
          <p:cNvPr id="3" name="Content Placeholder 2">
            <a:extLst>
              <a:ext uri="{FF2B5EF4-FFF2-40B4-BE49-F238E27FC236}">
                <a16:creationId xmlns:a16="http://schemas.microsoft.com/office/drawing/2014/main" id="{4016A4E2-85CF-F121-DA8D-FB4E3E43079E}"/>
              </a:ext>
            </a:extLst>
          </p:cNvPr>
          <p:cNvSpPr>
            <a:spLocks noGrp="1"/>
          </p:cNvSpPr>
          <p:nvPr>
            <p:ph idx="1"/>
          </p:nvPr>
        </p:nvSpPr>
        <p:spPr>
          <a:xfrm>
            <a:off x="1731960" y="2600324"/>
            <a:ext cx="10018713" cy="3124201"/>
          </a:xfrm>
        </p:spPr>
        <p:txBody>
          <a:bodyPr/>
          <a:lstStyle/>
          <a:p>
            <a:r>
              <a:rPr lang="en-US" dirty="0"/>
              <a:t>An independent legislative commission</a:t>
            </a:r>
          </a:p>
          <a:p>
            <a:r>
              <a:rPr lang="en-US" dirty="0"/>
              <a:t>Created by statute </a:t>
            </a:r>
            <a:r>
              <a:rPr lang="en-US" sz="2400" dirty="0"/>
              <a:t>in 1985, statute effective in 1986, Commission began working in 1987</a:t>
            </a:r>
          </a:p>
          <a:p>
            <a:r>
              <a:rPr lang="en-US" sz="2400" dirty="0"/>
              <a:t>The goal of the NJLRC is “the clarification and simplification of New Jersey’s law, its better adaptation to present social needs, and the better administration of justice.”</a:t>
            </a:r>
            <a:endParaRPr lang="en-US" dirty="0"/>
          </a:p>
        </p:txBody>
      </p:sp>
    </p:spTree>
    <p:extLst>
      <p:ext uri="{BB962C8B-B14F-4D97-AF65-F5344CB8AC3E}">
        <p14:creationId xmlns:p14="http://schemas.microsoft.com/office/powerpoint/2010/main" val="7508518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3ADEA-8D3F-0EBF-828F-A42B311E57AE}"/>
              </a:ext>
            </a:extLst>
          </p:cNvPr>
          <p:cNvSpPr>
            <a:spLocks noGrp="1"/>
          </p:cNvSpPr>
          <p:nvPr>
            <p:ph type="title"/>
          </p:nvPr>
        </p:nvSpPr>
        <p:spPr>
          <a:xfrm>
            <a:off x="2105025" y="495300"/>
            <a:ext cx="9293224" cy="1752599"/>
          </a:xfr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w="38100"/>
          <a:effectLst>
            <a:glow rad="139700">
              <a:schemeClr val="tx1">
                <a:alpha val="40000"/>
              </a:schemeClr>
            </a:glow>
          </a:effectLst>
          <a:scene3d>
            <a:camera prst="orthographicFront"/>
            <a:lightRig rig="threePt" dir="t"/>
          </a:scene3d>
          <a:sp3d>
            <a:bevelT w="114300" prst="artDeco"/>
            <a:bevelB w="114300" prst="artDeco"/>
          </a:sp3d>
        </p:spPr>
        <p:style>
          <a:lnRef idx="2">
            <a:schemeClr val="dk1"/>
          </a:lnRef>
          <a:fillRef idx="1">
            <a:schemeClr val="lt1"/>
          </a:fillRef>
          <a:effectRef idx="0">
            <a:schemeClr val="dk1"/>
          </a:effectRef>
          <a:fontRef idx="minor">
            <a:schemeClr val="dk1"/>
          </a:fontRef>
        </p:style>
        <p:txBody>
          <a:bodyPr>
            <a:noAutofit/>
          </a:bodyPr>
          <a:lstStyle/>
          <a:p>
            <a:r>
              <a:rPr lang="en-US" b="1" dirty="0"/>
              <a:t>What role was it created to play in statutory revision? </a:t>
            </a:r>
          </a:p>
        </p:txBody>
      </p:sp>
      <p:sp>
        <p:nvSpPr>
          <p:cNvPr id="3" name="Content Placeholder 2">
            <a:extLst>
              <a:ext uri="{FF2B5EF4-FFF2-40B4-BE49-F238E27FC236}">
                <a16:creationId xmlns:a16="http://schemas.microsoft.com/office/drawing/2014/main" id="{9C14A407-56B2-677C-B932-338E7AA709AC}"/>
              </a:ext>
            </a:extLst>
          </p:cNvPr>
          <p:cNvSpPr>
            <a:spLocks noGrp="1"/>
          </p:cNvSpPr>
          <p:nvPr>
            <p:ph idx="1"/>
          </p:nvPr>
        </p:nvSpPr>
        <p:spPr>
          <a:xfrm>
            <a:off x="1484311" y="3047999"/>
            <a:ext cx="10018713" cy="3549571"/>
          </a:xfrm>
        </p:spPr>
        <p:txBody>
          <a:bodyPr>
            <a:normAutofit fontScale="85000" lnSpcReduction="10000"/>
          </a:bodyPr>
          <a:lstStyle/>
          <a:p>
            <a:pPr lvl="1" algn="just">
              <a:lnSpc>
                <a:spcPct val="90000"/>
              </a:lnSpc>
              <a:buClr>
                <a:schemeClr val="accent6"/>
              </a:buClr>
              <a:buFont typeface="Arial" panose="020B0604020202020204" pitchFamily="34" charset="0"/>
              <a:buChar char="•"/>
            </a:pPr>
            <a:r>
              <a:rPr lang="en-US" sz="2800" dirty="0"/>
              <a:t>Conduct an ongoing examination of New Jersey’s entire body of (general and permanent) statutes AND the cases construing those statutes to:</a:t>
            </a:r>
          </a:p>
          <a:p>
            <a:pPr lvl="2" algn="just">
              <a:lnSpc>
                <a:spcPct val="90000"/>
              </a:lnSpc>
              <a:buClr>
                <a:schemeClr val="accent6"/>
              </a:buClr>
            </a:pPr>
            <a:r>
              <a:rPr lang="en-US" sz="2800" dirty="0"/>
              <a:t>Maintain the statutes in a revised, consolidated, and simplified form</a:t>
            </a:r>
          </a:p>
          <a:p>
            <a:pPr lvl="2" algn="just">
              <a:lnSpc>
                <a:spcPct val="90000"/>
              </a:lnSpc>
              <a:buClr>
                <a:schemeClr val="accent6"/>
              </a:buClr>
            </a:pPr>
            <a:r>
              <a:rPr lang="en-US" sz="2800" dirty="0"/>
              <a:t>Discover defects and anachronisms</a:t>
            </a:r>
          </a:p>
          <a:p>
            <a:pPr lvl="2" algn="just">
              <a:lnSpc>
                <a:spcPct val="90000"/>
              </a:lnSpc>
              <a:buClr>
                <a:schemeClr val="accent6"/>
              </a:buClr>
            </a:pPr>
            <a:r>
              <a:rPr lang="en-US" sz="2800" dirty="0"/>
              <a:t>Prepare and submit bills to the Legislature designed to: remedy defects, reconcile conflicting provisions, clarify confusing language and excise redundancies</a:t>
            </a:r>
          </a:p>
          <a:p>
            <a:pPr lvl="1" algn="just">
              <a:lnSpc>
                <a:spcPct val="90000"/>
              </a:lnSpc>
              <a:buClr>
                <a:schemeClr val="accent6"/>
              </a:buClr>
            </a:pPr>
            <a:r>
              <a:rPr lang="en-US" sz="2800" dirty="0"/>
              <a:t>Carry on scholarly research and work</a:t>
            </a:r>
          </a:p>
          <a:p>
            <a:pPr marL="457188" lvl="1" indent="0" algn="just">
              <a:lnSpc>
                <a:spcPct val="90000"/>
              </a:lnSpc>
              <a:buClr>
                <a:schemeClr val="tx1">
                  <a:lumMod val="65000"/>
                  <a:lumOff val="35000"/>
                </a:schemeClr>
              </a:buClr>
              <a:buNone/>
            </a:pPr>
            <a:r>
              <a:rPr lang="en-US" sz="1800" dirty="0"/>
              <a:t>(N.J.S. 1:12A-8)</a:t>
            </a:r>
            <a:endParaRPr lang="en-US" sz="1900" dirty="0"/>
          </a:p>
          <a:p>
            <a:endParaRPr lang="en-US" dirty="0"/>
          </a:p>
        </p:txBody>
      </p:sp>
    </p:spTree>
    <p:extLst>
      <p:ext uri="{BB962C8B-B14F-4D97-AF65-F5344CB8AC3E}">
        <p14:creationId xmlns:p14="http://schemas.microsoft.com/office/powerpoint/2010/main" val="26704299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9CCF9-846B-7BDA-69C1-2D93D908BE20}"/>
              </a:ext>
            </a:extLst>
          </p:cNvPr>
          <p:cNvSpPr>
            <a:spLocks noGrp="1"/>
          </p:cNvSpPr>
          <p:nvPr>
            <p:ph type="title"/>
          </p:nvPr>
        </p:nvSpPr>
        <p:spPr>
          <a:xfrm>
            <a:off x="2724150" y="333375"/>
            <a:ext cx="8334376" cy="1752599"/>
          </a:xfr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w="38100">
            <a:solidFill>
              <a:schemeClr val="tx1"/>
            </a:solidFill>
          </a:ln>
          <a:effectLst>
            <a:glow rad="139700">
              <a:schemeClr val="tx1">
                <a:alpha val="40000"/>
              </a:schemeClr>
            </a:glow>
          </a:effectLst>
          <a:scene3d>
            <a:camera prst="orthographicFront"/>
            <a:lightRig rig="threePt" dir="t"/>
          </a:scene3d>
          <a:sp3d>
            <a:bevelT w="114300" prst="artDeco"/>
            <a:bevelB w="114300" prst="artDeco"/>
          </a:sp3d>
        </p:spPr>
        <p:style>
          <a:lnRef idx="2">
            <a:schemeClr val="dk1"/>
          </a:lnRef>
          <a:fillRef idx="1">
            <a:schemeClr val="lt1"/>
          </a:fillRef>
          <a:effectRef idx="0">
            <a:schemeClr val="dk1"/>
          </a:effectRef>
          <a:fontRef idx="minor">
            <a:schemeClr val="dk1"/>
          </a:fontRef>
        </p:style>
        <p:txBody>
          <a:bodyPr>
            <a:normAutofit/>
          </a:bodyPr>
          <a:lstStyle/>
          <a:p>
            <a:r>
              <a:rPr lang="en-US" sz="5000" b="1" dirty="0"/>
              <a:t>Quick History </a:t>
            </a:r>
          </a:p>
        </p:txBody>
      </p:sp>
      <p:sp>
        <p:nvSpPr>
          <p:cNvPr id="3" name="Content Placeholder 2">
            <a:extLst>
              <a:ext uri="{FF2B5EF4-FFF2-40B4-BE49-F238E27FC236}">
                <a16:creationId xmlns:a16="http://schemas.microsoft.com/office/drawing/2014/main" id="{AA3B05B0-4BED-4971-22DA-C5DC06D3414E}"/>
              </a:ext>
            </a:extLst>
          </p:cNvPr>
          <p:cNvSpPr>
            <a:spLocks noGrp="1"/>
          </p:cNvSpPr>
          <p:nvPr>
            <p:ph idx="1"/>
          </p:nvPr>
        </p:nvSpPr>
        <p:spPr/>
        <p:txBody>
          <a:bodyPr>
            <a:normAutofit/>
          </a:bodyPr>
          <a:lstStyle/>
          <a:p>
            <a:pPr algn="just">
              <a:lnSpc>
                <a:spcPct val="90000"/>
              </a:lnSpc>
              <a:buClr>
                <a:schemeClr val="accent6"/>
              </a:buClr>
            </a:pPr>
            <a:r>
              <a:rPr lang="en-US" dirty="0"/>
              <a:t>New Jersey created the first law revision commission in the nation in 1925</a:t>
            </a:r>
          </a:p>
          <a:p>
            <a:pPr algn="just">
              <a:lnSpc>
                <a:spcPct val="90000"/>
              </a:lnSpc>
              <a:buClr>
                <a:schemeClr val="accent6"/>
              </a:buClr>
            </a:pPr>
            <a:r>
              <a:rPr lang="en-US" dirty="0"/>
              <a:t>Produced New Jersey’s Revised Statutes of 1937 (focus was largely recompilation, not substantive change)</a:t>
            </a:r>
          </a:p>
          <a:p>
            <a:pPr algn="just">
              <a:lnSpc>
                <a:spcPct val="90000"/>
              </a:lnSpc>
              <a:buClr>
                <a:schemeClr val="accent6"/>
              </a:buClr>
            </a:pPr>
            <a:r>
              <a:rPr lang="en-US" dirty="0"/>
              <a:t>Legislature intended revision and codification to continue </a:t>
            </a:r>
          </a:p>
          <a:p>
            <a:pPr algn="just">
              <a:lnSpc>
                <a:spcPct val="90000"/>
              </a:lnSpc>
              <a:buClr>
                <a:schemeClr val="accent6"/>
              </a:buClr>
            </a:pPr>
            <a:r>
              <a:rPr lang="en-US" dirty="0"/>
              <a:t>Commission functions were transferred to successor agencies (Advisory Commission on Revision of Statutes, Legislative Commission on Statute Revision, Office of Legislative Services) until 1985</a:t>
            </a:r>
          </a:p>
          <a:p>
            <a:endParaRPr lang="en-US" dirty="0"/>
          </a:p>
        </p:txBody>
      </p:sp>
    </p:spTree>
    <p:extLst>
      <p:ext uri="{BB962C8B-B14F-4D97-AF65-F5344CB8AC3E}">
        <p14:creationId xmlns:p14="http://schemas.microsoft.com/office/powerpoint/2010/main" val="11206934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32161-644F-4AF4-11C5-94E716C30DEA}"/>
              </a:ext>
            </a:extLst>
          </p:cNvPr>
          <p:cNvSpPr>
            <a:spLocks noGrp="1"/>
          </p:cNvSpPr>
          <p:nvPr>
            <p:ph type="title"/>
          </p:nvPr>
        </p:nvSpPr>
        <p:spPr>
          <a:xfrm>
            <a:off x="2019300" y="361950"/>
            <a:ext cx="9382125" cy="1752599"/>
          </a:xfr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w="38100"/>
          <a:effectLst>
            <a:glow rad="139700">
              <a:schemeClr val="tx1">
                <a:alpha val="40000"/>
              </a:schemeClr>
            </a:glow>
          </a:effectLst>
          <a:scene3d>
            <a:camera prst="orthographicFront"/>
            <a:lightRig rig="threePt" dir="t"/>
          </a:scene3d>
          <a:sp3d>
            <a:bevelT w="114300" prst="artDeco"/>
            <a:bevelB w="114300" prst="artDeco"/>
          </a:sp3d>
        </p:spPr>
        <p:style>
          <a:lnRef idx="2">
            <a:schemeClr val="dk1"/>
          </a:lnRef>
          <a:fillRef idx="1">
            <a:schemeClr val="lt1"/>
          </a:fillRef>
          <a:effectRef idx="0">
            <a:schemeClr val="dk1"/>
          </a:effectRef>
          <a:fontRef idx="minor">
            <a:schemeClr val="dk1"/>
          </a:fontRef>
        </p:style>
        <p:txBody>
          <a:bodyPr>
            <a:normAutofit/>
          </a:bodyPr>
          <a:lstStyle/>
          <a:p>
            <a:r>
              <a:rPr lang="en-US" sz="5000" b="1" dirty="0"/>
              <a:t>Composition of Commission</a:t>
            </a:r>
          </a:p>
        </p:txBody>
      </p:sp>
      <p:sp>
        <p:nvSpPr>
          <p:cNvPr id="3" name="Content Placeholder 2">
            <a:extLst>
              <a:ext uri="{FF2B5EF4-FFF2-40B4-BE49-F238E27FC236}">
                <a16:creationId xmlns:a16="http://schemas.microsoft.com/office/drawing/2014/main" id="{722F4508-B8EB-9FB7-7A33-6C797036596F}"/>
              </a:ext>
            </a:extLst>
          </p:cNvPr>
          <p:cNvSpPr>
            <a:spLocks noGrp="1"/>
          </p:cNvSpPr>
          <p:nvPr>
            <p:ph idx="1"/>
          </p:nvPr>
        </p:nvSpPr>
        <p:spPr>
          <a:xfrm>
            <a:off x="1484310" y="2324100"/>
            <a:ext cx="10018713" cy="4171950"/>
          </a:xfrm>
        </p:spPr>
        <p:txBody>
          <a:bodyPr>
            <a:normAutofit fontScale="92500" lnSpcReduction="20000"/>
          </a:bodyPr>
          <a:lstStyle/>
          <a:p>
            <a:pPr marL="0" indent="0">
              <a:buClr>
                <a:schemeClr val="tx1">
                  <a:lumMod val="65000"/>
                  <a:lumOff val="35000"/>
                </a:schemeClr>
              </a:buClr>
              <a:buNone/>
            </a:pPr>
            <a:r>
              <a:rPr lang="en-US" sz="2600" dirty="0"/>
              <a:t>N.J.S. 1:12A-2 identifies required Commission composition as:</a:t>
            </a:r>
          </a:p>
          <a:p>
            <a:pPr>
              <a:buClr>
                <a:schemeClr val="accent6"/>
              </a:buClr>
            </a:pPr>
            <a:r>
              <a:rPr lang="en-US" sz="2600" dirty="0"/>
              <a:t>Four practicing attorneys</a:t>
            </a:r>
          </a:p>
          <a:p>
            <a:pPr lvl="1">
              <a:buClr>
                <a:schemeClr val="accent6"/>
              </a:buClr>
            </a:pPr>
            <a:r>
              <a:rPr lang="en-US" sz="2600" dirty="0"/>
              <a:t>2 appointed by President of Senate (not more than one from same party)</a:t>
            </a:r>
          </a:p>
          <a:p>
            <a:pPr lvl="1">
              <a:buClr>
                <a:schemeClr val="accent6"/>
              </a:buClr>
            </a:pPr>
            <a:r>
              <a:rPr lang="en-US" sz="2600" dirty="0"/>
              <a:t>2 appointed by Speaker of Assembly (not more than one from same party)</a:t>
            </a:r>
          </a:p>
          <a:p>
            <a:pPr>
              <a:buClr>
                <a:schemeClr val="accent6"/>
              </a:buClr>
            </a:pPr>
            <a:r>
              <a:rPr lang="en-US" sz="2600" dirty="0"/>
              <a:t>Chairs of Senate and Assembly Judiciary Committees</a:t>
            </a:r>
          </a:p>
          <a:p>
            <a:pPr>
              <a:buClr>
                <a:schemeClr val="accent6"/>
              </a:buClr>
            </a:pPr>
            <a:r>
              <a:rPr lang="en-US" sz="2600" dirty="0"/>
              <a:t>Deans, or their designees, of NJ’s three law school campuses</a:t>
            </a:r>
          </a:p>
          <a:p>
            <a:pPr>
              <a:buClr>
                <a:schemeClr val="accent6"/>
              </a:buClr>
            </a:pPr>
            <a:endParaRPr lang="en-US" sz="2200" dirty="0"/>
          </a:p>
          <a:p>
            <a:pPr marL="0" indent="0" algn="ctr">
              <a:buClr>
                <a:schemeClr val="tx1">
                  <a:lumMod val="65000"/>
                  <a:lumOff val="35000"/>
                </a:schemeClr>
              </a:buClr>
              <a:buNone/>
            </a:pPr>
            <a:r>
              <a:rPr lang="en-US" dirty="0"/>
              <a:t>(</a:t>
            </a:r>
            <a:r>
              <a:rPr lang="en-US" b="1" dirty="0">
                <a:solidFill>
                  <a:schemeClr val="accent6">
                    <a:lumMod val="75000"/>
                  </a:schemeClr>
                </a:solidFill>
                <a:hlinkClick r:id="rId2">
                  <a:extLst>
                    <a:ext uri="{A12FA001-AC4F-418D-AE19-62706E023703}">
                      <ahyp:hlinkClr xmlns:ahyp="http://schemas.microsoft.com/office/drawing/2018/hyperlinkcolor" val="tx"/>
                    </a:ext>
                  </a:extLst>
                </a:hlinkClick>
              </a:rPr>
              <a:t>https://www.njlrc.org/commissioners-and-staff</a:t>
            </a:r>
            <a:r>
              <a:rPr lang="en-US" b="1" dirty="0">
                <a:solidFill>
                  <a:schemeClr val="accent6">
                    <a:lumMod val="75000"/>
                  </a:schemeClr>
                </a:solidFill>
              </a:rPr>
              <a:t> </a:t>
            </a:r>
            <a:r>
              <a:rPr lang="en-US" dirty="0"/>
              <a:t>and </a:t>
            </a:r>
            <a:r>
              <a:rPr lang="en-US" b="1" dirty="0">
                <a:solidFill>
                  <a:schemeClr val="accent6">
                    <a:lumMod val="75000"/>
                  </a:schemeClr>
                </a:solidFill>
                <a:hlinkClick r:id="rId3">
                  <a:extLst>
                    <a:ext uri="{A12FA001-AC4F-418D-AE19-62706E023703}">
                      <ahyp:hlinkClr xmlns:ahyp="http://schemas.microsoft.com/office/drawing/2018/hyperlinkcolor" val="tx"/>
                    </a:ext>
                  </a:extLst>
                </a:hlinkClick>
              </a:rPr>
              <a:t>Annual Report 2022</a:t>
            </a:r>
            <a:r>
              <a:rPr lang="en-US" dirty="0"/>
              <a:t>)</a:t>
            </a:r>
          </a:p>
        </p:txBody>
      </p:sp>
    </p:spTree>
    <p:extLst>
      <p:ext uri="{BB962C8B-B14F-4D97-AF65-F5344CB8AC3E}">
        <p14:creationId xmlns:p14="http://schemas.microsoft.com/office/powerpoint/2010/main" val="19285826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84C18-4F7D-CBA1-5904-B5216505C364}"/>
              </a:ext>
            </a:extLst>
          </p:cNvPr>
          <p:cNvSpPr>
            <a:spLocks noGrp="1"/>
          </p:cNvSpPr>
          <p:nvPr>
            <p:ph type="title"/>
          </p:nvPr>
        </p:nvSpPr>
        <p:spPr>
          <a:xfrm>
            <a:off x="2312987" y="419100"/>
            <a:ext cx="9097964" cy="1752599"/>
          </a:xfrm>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38100"/>
          <a:effectLst>
            <a:glow rad="139700">
              <a:schemeClr val="tx1">
                <a:alpha val="40000"/>
              </a:schemeClr>
            </a:glow>
          </a:effectLst>
        </p:spPr>
        <p:style>
          <a:lnRef idx="2">
            <a:schemeClr val="dk1"/>
          </a:lnRef>
          <a:fillRef idx="1">
            <a:schemeClr val="lt1"/>
          </a:fillRef>
          <a:effectRef idx="0">
            <a:schemeClr val="dk1"/>
          </a:effectRef>
          <a:fontRef idx="minor">
            <a:schemeClr val="dk1"/>
          </a:fontRef>
        </p:style>
        <p:txBody>
          <a:bodyPr>
            <a:normAutofit/>
          </a:bodyPr>
          <a:lstStyle/>
          <a:p>
            <a:r>
              <a:rPr lang="en-US" sz="6000" b="1" dirty="0"/>
              <a:t>Commissioners</a:t>
            </a:r>
          </a:p>
        </p:txBody>
      </p:sp>
      <p:sp>
        <p:nvSpPr>
          <p:cNvPr id="3" name="Content Placeholder 2">
            <a:extLst>
              <a:ext uri="{FF2B5EF4-FFF2-40B4-BE49-F238E27FC236}">
                <a16:creationId xmlns:a16="http://schemas.microsoft.com/office/drawing/2014/main" id="{ECE8B68C-224D-1B6C-0353-7C8272182579}"/>
              </a:ext>
            </a:extLst>
          </p:cNvPr>
          <p:cNvSpPr>
            <a:spLocks noGrp="1"/>
          </p:cNvSpPr>
          <p:nvPr>
            <p:ph idx="1"/>
          </p:nvPr>
        </p:nvSpPr>
        <p:spPr>
          <a:xfrm>
            <a:off x="1484310" y="2666999"/>
            <a:ext cx="10507665" cy="3771901"/>
          </a:xfrm>
        </p:spPr>
        <p:txBody>
          <a:bodyPr>
            <a:normAutofit fontScale="25000" lnSpcReduction="20000"/>
          </a:bodyPr>
          <a:lstStyle/>
          <a:p>
            <a:pPr algn="l">
              <a:buFont typeface="Arial" panose="020B0604020202020204" pitchFamily="34" charset="0"/>
              <a:buChar char="•"/>
            </a:pPr>
            <a:r>
              <a:rPr lang="en-US" sz="8000" b="0" i="0" dirty="0">
                <a:effectLst/>
              </a:rPr>
              <a:t>Vito A. Gagliardi, Jr., Chair, Attorney at Law, Morristown, N.J.</a:t>
            </a:r>
          </a:p>
          <a:p>
            <a:pPr algn="l">
              <a:buFont typeface="Arial" panose="020B0604020202020204" pitchFamily="34" charset="0"/>
              <a:buChar char="•"/>
            </a:pPr>
            <a:r>
              <a:rPr lang="en-US" sz="8000" b="0" i="0" dirty="0">
                <a:effectLst/>
              </a:rPr>
              <a:t>Andrew O. Bunn, Vice-Chair, Attorney at Law, Short Hills, N.J.</a:t>
            </a:r>
          </a:p>
          <a:p>
            <a:pPr algn="l">
              <a:buFont typeface="Arial" panose="020B0604020202020204" pitchFamily="34" charset="0"/>
              <a:buChar char="•"/>
            </a:pPr>
            <a:r>
              <a:rPr lang="en-US" sz="8000" b="0" i="0" dirty="0">
                <a:effectLst/>
              </a:rPr>
              <a:t>Virginia Long, Justice (Retired), Princeton, N.J.</a:t>
            </a:r>
          </a:p>
          <a:p>
            <a:pPr algn="l">
              <a:buFont typeface="Arial" panose="020B0604020202020204" pitchFamily="34" charset="0"/>
              <a:buChar char="•"/>
            </a:pPr>
            <a:r>
              <a:rPr lang="en-US" sz="8000" b="0" i="0" dirty="0">
                <a:effectLst/>
              </a:rPr>
              <a:t>Louis N. </a:t>
            </a:r>
            <a:r>
              <a:rPr lang="en-US" sz="8000" b="0" i="0" dirty="0" err="1">
                <a:effectLst/>
              </a:rPr>
              <a:t>Rainone</a:t>
            </a:r>
            <a:r>
              <a:rPr lang="en-US" sz="8000" b="0" i="0" dirty="0">
                <a:effectLst/>
              </a:rPr>
              <a:t>, Attorney at Law, Middletown, N.J.</a:t>
            </a:r>
          </a:p>
          <a:p>
            <a:pPr algn="l">
              <a:buFont typeface="Arial" panose="020B0604020202020204" pitchFamily="34" charset="0"/>
              <a:buChar char="•"/>
            </a:pPr>
            <a:r>
              <a:rPr lang="en-US" sz="8000" b="0" i="0" dirty="0">
                <a:effectLst/>
              </a:rPr>
              <a:t>Johanna Bond, Dean, Rutgers University School of Law, Newark – Represented by Professor Bernard W. Bell (Newark) and Grace C. Bertone, Esq., Bertone </a:t>
            </a:r>
            <a:r>
              <a:rPr lang="en-US" sz="8000" b="0" i="0" dirty="0" err="1">
                <a:effectLst/>
              </a:rPr>
              <a:t>Piccini</a:t>
            </a:r>
            <a:r>
              <a:rPr lang="en-US" sz="8000" b="0" i="0" dirty="0">
                <a:effectLst/>
              </a:rPr>
              <a:t>, LLP (Camden)</a:t>
            </a:r>
          </a:p>
          <a:p>
            <a:pPr algn="l">
              <a:buFont typeface="Arial" panose="020B0604020202020204" pitchFamily="34" charset="0"/>
              <a:buChar char="•"/>
            </a:pPr>
            <a:r>
              <a:rPr lang="en-US" sz="8000" b="0" i="0" dirty="0">
                <a:effectLst/>
              </a:rPr>
              <a:t>John Kip Cornwell, Dean, Seton Hall University School of Law – Represented by Professor Edward Hartnett</a:t>
            </a:r>
          </a:p>
          <a:p>
            <a:pPr algn="l">
              <a:buFont typeface="Arial" panose="020B0604020202020204" pitchFamily="34" charset="0"/>
              <a:buChar char="•"/>
            </a:pPr>
            <a:r>
              <a:rPr lang="en-US" sz="8000" b="0" i="0" dirty="0">
                <a:effectLst/>
              </a:rPr>
              <a:t>Raj Mukherji, Chair, Assembly Judiciary Committee</a:t>
            </a:r>
          </a:p>
          <a:p>
            <a:pPr algn="l">
              <a:buFont typeface="Arial" panose="020B0604020202020204" pitchFamily="34" charset="0"/>
              <a:buChar char="•"/>
            </a:pPr>
            <a:r>
              <a:rPr lang="en-US" sz="8000" b="0" i="0" dirty="0">
                <a:effectLst/>
              </a:rPr>
              <a:t>Brian P. Stack, Chair, Senate Judiciary Committee</a:t>
            </a:r>
          </a:p>
          <a:p>
            <a:endParaRPr lang="en-US" dirty="0"/>
          </a:p>
        </p:txBody>
      </p:sp>
    </p:spTree>
    <p:extLst>
      <p:ext uri="{BB962C8B-B14F-4D97-AF65-F5344CB8AC3E}">
        <p14:creationId xmlns:p14="http://schemas.microsoft.com/office/powerpoint/2010/main" val="37322592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61F1938-C341-99D8-0917-4BD9518004FF}"/>
              </a:ext>
            </a:extLst>
          </p:cNvPr>
          <p:cNvSpPr>
            <a:spLocks noGrp="1"/>
          </p:cNvSpPr>
          <p:nvPr>
            <p:ph type="title"/>
          </p:nvPr>
        </p:nvSpPr>
        <p:spPr>
          <a:xfrm>
            <a:off x="2609850" y="466725"/>
            <a:ext cx="8159749" cy="1752599"/>
          </a:xfr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w="38100">
            <a:solidFill>
              <a:schemeClr val="tx1"/>
            </a:solidFill>
          </a:ln>
          <a:effectLst>
            <a:glow rad="139700">
              <a:schemeClr val="tx1">
                <a:alpha val="40000"/>
              </a:schemeClr>
            </a:glow>
          </a:effectLst>
          <a:scene3d>
            <a:camera prst="orthographicFront"/>
            <a:lightRig rig="threePt" dir="t"/>
          </a:scene3d>
          <a:sp3d>
            <a:bevelT w="114300" prst="artDeco"/>
            <a:bevelB w="114300" prst="artDeco"/>
          </a:sp3d>
        </p:spPr>
        <p:style>
          <a:lnRef idx="2">
            <a:schemeClr val="dk1"/>
          </a:lnRef>
          <a:fillRef idx="1">
            <a:schemeClr val="lt1"/>
          </a:fillRef>
          <a:effectRef idx="0">
            <a:schemeClr val="dk1"/>
          </a:effectRef>
          <a:fontRef idx="minor">
            <a:schemeClr val="dk1"/>
          </a:fontRef>
        </p:style>
        <p:txBody>
          <a:bodyPr>
            <a:normAutofit/>
          </a:bodyPr>
          <a:lstStyle/>
          <a:p>
            <a:r>
              <a:rPr lang="en-US" sz="6000" b="1" dirty="0"/>
              <a:t>NJLRC Staff </a:t>
            </a:r>
          </a:p>
        </p:txBody>
      </p:sp>
      <p:sp>
        <p:nvSpPr>
          <p:cNvPr id="3" name="Content Placeholder 2"/>
          <p:cNvSpPr>
            <a:spLocks noGrp="1"/>
          </p:cNvSpPr>
          <p:nvPr>
            <p:ph idx="1"/>
          </p:nvPr>
        </p:nvSpPr>
        <p:spPr>
          <a:xfrm>
            <a:off x="1959681" y="2468706"/>
            <a:ext cx="9314579" cy="3665393"/>
          </a:xfrm>
        </p:spPr>
        <p:txBody>
          <a:bodyPr anchor="ctr">
            <a:normAutofit/>
          </a:bodyPr>
          <a:lstStyle/>
          <a:p>
            <a:pPr marL="0" indent="0" algn="ctr">
              <a:buClr>
                <a:schemeClr val="accent6"/>
              </a:buClr>
              <a:buNone/>
            </a:pPr>
            <a:r>
              <a:rPr lang="en-US" dirty="0"/>
              <a:t>A blend of full-and part-time staff members work year-round:</a:t>
            </a:r>
          </a:p>
          <a:p>
            <a:pPr lvl="1">
              <a:buClr>
                <a:schemeClr val="accent6"/>
              </a:buClr>
            </a:pPr>
            <a:r>
              <a:rPr lang="en-US" sz="2400" dirty="0"/>
              <a:t>3 full-time attorneys (Laura C. Tharney, Executive Director; Samuel M. Silver, Deputy Director; and Whitney G. Schlimbach, Counsel);</a:t>
            </a:r>
          </a:p>
          <a:p>
            <a:pPr lvl="1">
              <a:buClr>
                <a:schemeClr val="accent6"/>
              </a:buClr>
            </a:pPr>
            <a:r>
              <a:rPr lang="en-US" sz="2400" dirty="0"/>
              <a:t>1 full-time Executive Assistant (Veronica V. Fernandes); and</a:t>
            </a:r>
          </a:p>
          <a:p>
            <a:pPr lvl="1">
              <a:buClr>
                <a:schemeClr val="accent6"/>
              </a:buClr>
            </a:pPr>
            <a:r>
              <a:rPr lang="en-US" sz="2400" dirty="0"/>
              <a:t>Part-time students who assist as paid clerks, for-credit externs, and for pro bono credit</a:t>
            </a:r>
          </a:p>
        </p:txBody>
      </p:sp>
    </p:spTree>
    <p:extLst>
      <p:ext uri="{BB962C8B-B14F-4D97-AF65-F5344CB8AC3E}">
        <p14:creationId xmlns:p14="http://schemas.microsoft.com/office/powerpoint/2010/main" val="40048668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C16E2-5A2F-9E41-9D60-1F1CFBFDE533}"/>
              </a:ext>
            </a:extLst>
          </p:cNvPr>
          <p:cNvSpPr>
            <a:spLocks noGrp="1"/>
          </p:cNvSpPr>
          <p:nvPr>
            <p:ph type="title"/>
          </p:nvPr>
        </p:nvSpPr>
        <p:spPr>
          <a:xfrm>
            <a:off x="2503487" y="457200"/>
            <a:ext cx="8850314" cy="1752599"/>
          </a:xfrm>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28575"/>
          <a:effectLst>
            <a:glow rad="139700">
              <a:schemeClr val="tx1">
                <a:alpha val="40000"/>
              </a:schemeClr>
            </a:glow>
          </a:effectLst>
          <a:scene3d>
            <a:camera prst="orthographicFront"/>
            <a:lightRig rig="threePt" dir="t"/>
          </a:scene3d>
          <a:sp3d>
            <a:bevelT w="114300" prst="artDeco"/>
            <a:bevelB w="114300" prst="artDeco"/>
          </a:sp3d>
        </p:spPr>
        <p:style>
          <a:lnRef idx="2">
            <a:schemeClr val="dk1"/>
          </a:lnRef>
          <a:fillRef idx="1">
            <a:schemeClr val="lt1"/>
          </a:fillRef>
          <a:effectRef idx="0">
            <a:schemeClr val="dk1"/>
          </a:effectRef>
          <a:fontRef idx="minor">
            <a:schemeClr val="dk1"/>
          </a:fontRef>
        </p:style>
        <p:txBody>
          <a:bodyPr>
            <a:normAutofit/>
          </a:bodyPr>
          <a:lstStyle/>
          <a:p>
            <a:r>
              <a:rPr lang="en-US" b="1" dirty="0"/>
              <a:t>What sort of projects does </a:t>
            </a:r>
            <a:br>
              <a:rPr lang="en-US" b="1" dirty="0"/>
            </a:br>
            <a:r>
              <a:rPr lang="en-US" b="1" dirty="0"/>
              <a:t>the Commission work on?</a:t>
            </a:r>
          </a:p>
        </p:txBody>
      </p:sp>
      <p:sp>
        <p:nvSpPr>
          <p:cNvPr id="3" name="Content Placeholder 2">
            <a:extLst>
              <a:ext uri="{FF2B5EF4-FFF2-40B4-BE49-F238E27FC236}">
                <a16:creationId xmlns:a16="http://schemas.microsoft.com/office/drawing/2014/main" id="{7BA37C4F-E28A-3338-7043-C0703C827D36}"/>
              </a:ext>
            </a:extLst>
          </p:cNvPr>
          <p:cNvSpPr>
            <a:spLocks noGrp="1"/>
          </p:cNvSpPr>
          <p:nvPr>
            <p:ph idx="1"/>
          </p:nvPr>
        </p:nvSpPr>
        <p:spPr>
          <a:xfrm>
            <a:off x="2841585" y="2705099"/>
            <a:ext cx="8212237" cy="3124201"/>
          </a:xfrm>
        </p:spPr>
        <p:txBody>
          <a:bodyPr>
            <a:normAutofit fontScale="85000" lnSpcReduction="20000"/>
          </a:bodyPr>
          <a:lstStyle/>
          <a:p>
            <a:r>
              <a:rPr lang="en-US" sz="4500" dirty="0"/>
              <a:t>Civil</a:t>
            </a:r>
          </a:p>
          <a:p>
            <a:r>
              <a:rPr lang="en-US" sz="4500" dirty="0"/>
              <a:t>Criminal</a:t>
            </a:r>
          </a:p>
          <a:p>
            <a:r>
              <a:rPr lang="en-US" sz="4500" dirty="0"/>
              <a:t>Any area of law covered by the general and permanent statutes</a:t>
            </a:r>
          </a:p>
          <a:p>
            <a:r>
              <a:rPr lang="en-US" sz="4500" dirty="0"/>
              <a:t>Not “pure policy”</a:t>
            </a:r>
          </a:p>
        </p:txBody>
      </p:sp>
    </p:spTree>
    <p:extLst>
      <p:ext uri="{BB962C8B-B14F-4D97-AF65-F5344CB8AC3E}">
        <p14:creationId xmlns:p14="http://schemas.microsoft.com/office/powerpoint/2010/main" val="3490014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pSp>
        <p:nvGrpSpPr>
          <p:cNvPr id="5" name="Group 7">
            <a:extLst>
              <a:ext uri="{FF2B5EF4-FFF2-40B4-BE49-F238E27FC236}">
                <a16:creationId xmlns:a16="http://schemas.microsoft.com/office/drawing/2014/main" id="{E9D059B6-ADD8-488A-B346-63289E90D1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100" y="-4763"/>
            <a:ext cx="5014912" cy="6862763"/>
            <a:chOff x="2928938" y="-4763"/>
            <a:chExt cx="5014912" cy="6862763"/>
          </a:xfrm>
        </p:grpSpPr>
        <p:sp>
          <p:nvSpPr>
            <p:cNvPr id="6" name="Freeform 6">
              <a:extLst>
                <a:ext uri="{FF2B5EF4-FFF2-40B4-BE49-F238E27FC236}">
                  <a16:creationId xmlns:a16="http://schemas.microsoft.com/office/drawing/2014/main" id="{F69B42B4-BC82-4495-A6F9-A28167B56A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txBody>
            <a:bodyPr/>
            <a:lstStyle/>
            <a:p>
              <a:endParaRPr lang="en-US"/>
            </a:p>
          </p:txBody>
        </p:sp>
        <p:sp>
          <p:nvSpPr>
            <p:cNvPr id="7" name="Freeform 7">
              <a:extLst>
                <a:ext uri="{FF2B5EF4-FFF2-40B4-BE49-F238E27FC236}">
                  <a16:creationId xmlns:a16="http://schemas.microsoft.com/office/drawing/2014/main" id="{83CC168C-2AD4-4FFB-9F25-420ED6514C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txBody>
            <a:bodyPr/>
            <a:lstStyle/>
            <a:p>
              <a:endParaRPr lang="en-US"/>
            </a:p>
          </p:txBody>
        </p:sp>
        <p:sp>
          <p:nvSpPr>
            <p:cNvPr id="15" name="Freeform 9">
              <a:extLst>
                <a:ext uri="{FF2B5EF4-FFF2-40B4-BE49-F238E27FC236}">
                  <a16:creationId xmlns:a16="http://schemas.microsoft.com/office/drawing/2014/main" id="{6C9F369A-6158-4AE8-BA04-138A9DFFAE0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txBody>
            <a:bodyPr/>
            <a:lstStyle/>
            <a:p>
              <a:endParaRPr lang="en-US"/>
            </a:p>
          </p:txBody>
        </p:sp>
        <p:sp>
          <p:nvSpPr>
            <p:cNvPr id="17" name="Freeform 10">
              <a:extLst>
                <a:ext uri="{FF2B5EF4-FFF2-40B4-BE49-F238E27FC236}">
                  <a16:creationId xmlns:a16="http://schemas.microsoft.com/office/drawing/2014/main" id="{FC7B1DF4-AD98-42A8-820F-667A3DCC40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txBody>
            <a:bodyPr/>
            <a:lstStyle/>
            <a:p>
              <a:endParaRPr lang="en-US"/>
            </a:p>
          </p:txBody>
        </p:sp>
        <p:sp>
          <p:nvSpPr>
            <p:cNvPr id="19" name="Freeform 11">
              <a:extLst>
                <a:ext uri="{FF2B5EF4-FFF2-40B4-BE49-F238E27FC236}">
                  <a16:creationId xmlns:a16="http://schemas.microsoft.com/office/drawing/2014/main" id="{61C58B74-3656-4FD5-AC47-EE3A59EBB8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txBody>
            <a:bodyPr/>
            <a:lstStyle/>
            <a:p>
              <a:endParaRPr lang="en-US"/>
            </a:p>
          </p:txBody>
        </p:sp>
        <p:sp>
          <p:nvSpPr>
            <p:cNvPr id="21" name="Freeform 12">
              <a:extLst>
                <a:ext uri="{FF2B5EF4-FFF2-40B4-BE49-F238E27FC236}">
                  <a16:creationId xmlns:a16="http://schemas.microsoft.com/office/drawing/2014/main" id="{8B349A01-D803-4A18-B608-47BFCED434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txBody>
            <a:bodyPr/>
            <a:lstStyle/>
            <a:p>
              <a:endParaRPr lang="en-US"/>
            </a:p>
          </p:txBody>
        </p:sp>
      </p:grpSp>
      <p:sp useBgFill="1">
        <p:nvSpPr>
          <p:cNvPr id="23" name="Rectangle 15">
            <a:extLst>
              <a:ext uri="{FF2B5EF4-FFF2-40B4-BE49-F238E27FC236}">
                <a16:creationId xmlns:a16="http://schemas.microsoft.com/office/drawing/2014/main" id="{15655827-B42D-4180-88D3-D83F25E4BD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a:effectLst/>
        </p:spPr>
        <p:txBody>
          <a:bodyPr rtlCol="0" anchor="ctr"/>
          <a:lstStyle/>
          <a:p>
            <a:pPr algn="ctr"/>
            <a:endParaRPr lang="en-US"/>
          </a:p>
        </p:txBody>
      </p:sp>
      <p:sp>
        <p:nvSpPr>
          <p:cNvPr id="25" name="Freeform: Shape 17">
            <a:extLst>
              <a:ext uri="{FF2B5EF4-FFF2-40B4-BE49-F238E27FC236}">
                <a16:creationId xmlns:a16="http://schemas.microsoft.com/office/drawing/2014/main" id="{24ACCB06-563C-4ADE-B4D6-1FE9F723C7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955594"/>
            <a:ext cx="1828958" cy="2902407"/>
          </a:xfrm>
          <a:custGeom>
            <a:avLst/>
            <a:gdLst>
              <a:gd name="connsiteX0" fmla="*/ 0 w 1828958"/>
              <a:gd name="connsiteY0" fmla="*/ 0 h 2902407"/>
              <a:gd name="connsiteX1" fmla="*/ 1828958 w 1828958"/>
              <a:gd name="connsiteY1" fmla="*/ 2902407 h 2902407"/>
              <a:gd name="connsiteX2" fmla="*/ 1709896 w 1828958"/>
              <a:gd name="connsiteY2" fmla="*/ 2902407 h 2902407"/>
              <a:gd name="connsiteX3" fmla="*/ 0 w 1828958"/>
              <a:gd name="connsiteY3" fmla="*/ 63474 h 2902407"/>
            </a:gdLst>
            <a:ahLst/>
            <a:cxnLst>
              <a:cxn ang="0">
                <a:pos x="connsiteX0" y="connsiteY0"/>
              </a:cxn>
              <a:cxn ang="0">
                <a:pos x="connsiteX1" y="connsiteY1"/>
              </a:cxn>
              <a:cxn ang="0">
                <a:pos x="connsiteX2" y="connsiteY2"/>
              </a:cxn>
              <a:cxn ang="0">
                <a:pos x="connsiteX3" y="connsiteY3"/>
              </a:cxn>
            </a:cxnLst>
            <a:rect l="l" t="t" r="r" b="b"/>
            <a:pathLst>
              <a:path w="1828958" h="2902407">
                <a:moveTo>
                  <a:pt x="0" y="0"/>
                </a:moveTo>
                <a:lnTo>
                  <a:pt x="1828958" y="2902407"/>
                </a:lnTo>
                <a:lnTo>
                  <a:pt x="1709896" y="2902407"/>
                </a:lnTo>
                <a:lnTo>
                  <a:pt x="0" y="63474"/>
                </a:lnTo>
                <a:close/>
              </a:path>
            </a:pathLst>
          </a:custGeom>
          <a:solidFill>
            <a:srgbClr val="262626"/>
          </a:solidFill>
          <a:ln>
            <a:noFill/>
          </a:ln>
        </p:spPr>
        <p:txBody>
          <a:bodyPr/>
          <a:lstStyle/>
          <a:p>
            <a:endParaRPr lang="en-US"/>
          </a:p>
        </p:txBody>
      </p:sp>
      <p:sp>
        <p:nvSpPr>
          <p:cNvPr id="26" name="Freeform: Shape 19">
            <a:extLst>
              <a:ext uri="{FF2B5EF4-FFF2-40B4-BE49-F238E27FC236}">
                <a16:creationId xmlns:a16="http://schemas.microsoft.com/office/drawing/2014/main" id="{40761ECD-D92B-46AE-82CA-640023D282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3220098"/>
            <a:ext cx="2910045" cy="3637903"/>
          </a:xfrm>
          <a:custGeom>
            <a:avLst/>
            <a:gdLst>
              <a:gd name="connsiteX0" fmla="*/ 0 w 2910045"/>
              <a:gd name="connsiteY0" fmla="*/ 0 h 3637903"/>
              <a:gd name="connsiteX1" fmla="*/ 2910045 w 2910045"/>
              <a:gd name="connsiteY1" fmla="*/ 3637903 h 3637903"/>
              <a:gd name="connsiteX2" fmla="*/ 2786220 w 2910045"/>
              <a:gd name="connsiteY2" fmla="*/ 3637903 h 3637903"/>
              <a:gd name="connsiteX3" fmla="*/ 0 w 2910045"/>
              <a:gd name="connsiteY3" fmla="*/ 20366 h 3637903"/>
            </a:gdLst>
            <a:ahLst/>
            <a:cxnLst>
              <a:cxn ang="0">
                <a:pos x="connsiteX0" y="connsiteY0"/>
              </a:cxn>
              <a:cxn ang="0">
                <a:pos x="connsiteX1" y="connsiteY1"/>
              </a:cxn>
              <a:cxn ang="0">
                <a:pos x="connsiteX2" y="connsiteY2"/>
              </a:cxn>
              <a:cxn ang="0">
                <a:pos x="connsiteX3" y="connsiteY3"/>
              </a:cxn>
            </a:cxnLst>
            <a:rect l="l" t="t" r="r" b="b"/>
            <a:pathLst>
              <a:path w="2910045" h="3637903">
                <a:moveTo>
                  <a:pt x="0" y="0"/>
                </a:moveTo>
                <a:lnTo>
                  <a:pt x="2910045" y="3637903"/>
                </a:lnTo>
                <a:lnTo>
                  <a:pt x="2786220" y="3637903"/>
                </a:lnTo>
                <a:lnTo>
                  <a:pt x="0" y="20366"/>
                </a:lnTo>
                <a:close/>
              </a:path>
            </a:pathLst>
          </a:custGeom>
          <a:solidFill>
            <a:schemeClr val="accent1">
              <a:lumMod val="50000"/>
            </a:schemeClr>
          </a:solidFill>
          <a:ln>
            <a:noFill/>
          </a:ln>
        </p:spPr>
        <p:txBody>
          <a:bodyPr/>
          <a:lstStyle/>
          <a:p>
            <a:endParaRPr lang="en-US"/>
          </a:p>
        </p:txBody>
      </p:sp>
      <p:sp>
        <p:nvSpPr>
          <p:cNvPr id="27" name="Freeform: Shape 21">
            <a:extLst>
              <a:ext uri="{FF2B5EF4-FFF2-40B4-BE49-F238E27FC236}">
                <a16:creationId xmlns:a16="http://schemas.microsoft.com/office/drawing/2014/main" id="{9A928607-C55C-40FD-B2DF-6CD6A7226A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2845509"/>
            <a:ext cx="4149883" cy="4012491"/>
          </a:xfrm>
          <a:custGeom>
            <a:avLst/>
            <a:gdLst>
              <a:gd name="connsiteX0" fmla="*/ 0 w 4149883"/>
              <a:gd name="connsiteY0" fmla="*/ 0 h 4012491"/>
              <a:gd name="connsiteX1" fmla="*/ 4149883 w 4149883"/>
              <a:gd name="connsiteY1" fmla="*/ 4012491 h 4012491"/>
              <a:gd name="connsiteX2" fmla="*/ 2910046 w 4149883"/>
              <a:gd name="connsiteY2" fmla="*/ 4012491 h 4012491"/>
              <a:gd name="connsiteX3" fmla="*/ 0 w 4149883"/>
              <a:gd name="connsiteY3" fmla="*/ 374587 h 4012491"/>
            </a:gdLst>
            <a:ahLst/>
            <a:cxnLst>
              <a:cxn ang="0">
                <a:pos x="connsiteX0" y="connsiteY0"/>
              </a:cxn>
              <a:cxn ang="0">
                <a:pos x="connsiteX1" y="connsiteY1"/>
              </a:cxn>
              <a:cxn ang="0">
                <a:pos x="connsiteX2" y="connsiteY2"/>
              </a:cxn>
              <a:cxn ang="0">
                <a:pos x="connsiteX3" y="connsiteY3"/>
              </a:cxn>
            </a:cxnLst>
            <a:rect l="l" t="t" r="r" b="b"/>
            <a:pathLst>
              <a:path w="4149883" h="4012491">
                <a:moveTo>
                  <a:pt x="0" y="0"/>
                </a:moveTo>
                <a:lnTo>
                  <a:pt x="4149883" y="4012491"/>
                </a:lnTo>
                <a:lnTo>
                  <a:pt x="2910046" y="4012491"/>
                </a:lnTo>
                <a:lnTo>
                  <a:pt x="0" y="374587"/>
                </a:lnTo>
                <a:close/>
              </a:path>
            </a:pathLst>
          </a:custGeom>
          <a:solidFill>
            <a:schemeClr val="accent1">
              <a:lumMod val="75000"/>
            </a:schemeClr>
          </a:solidFill>
          <a:ln>
            <a:noFill/>
          </a:ln>
        </p:spPr>
        <p:txBody>
          <a:bodyPr/>
          <a:lstStyle/>
          <a:p>
            <a:endParaRPr lang="en-US"/>
          </a:p>
        </p:txBody>
      </p:sp>
      <p:sp>
        <p:nvSpPr>
          <p:cNvPr id="28" name="Freeform: Shape 23">
            <a:extLst>
              <a:ext uri="{FF2B5EF4-FFF2-40B4-BE49-F238E27FC236}">
                <a16:creationId xmlns:a16="http://schemas.microsoft.com/office/drawing/2014/main" id="{400A20C1-29A4-43E0-AB15-7931F76F8C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3332410"/>
            <a:ext cx="2719546" cy="3525590"/>
          </a:xfrm>
          <a:custGeom>
            <a:avLst/>
            <a:gdLst>
              <a:gd name="connsiteX0" fmla="*/ 0 w 2719546"/>
              <a:gd name="connsiteY0" fmla="*/ 0 h 3525590"/>
              <a:gd name="connsiteX1" fmla="*/ 2719546 w 2719546"/>
              <a:gd name="connsiteY1" fmla="*/ 3525590 h 3525590"/>
              <a:gd name="connsiteX2" fmla="*/ 1828959 w 2719546"/>
              <a:gd name="connsiteY2" fmla="*/ 3525590 h 3525590"/>
              <a:gd name="connsiteX3" fmla="*/ 0 w 2719546"/>
              <a:gd name="connsiteY3" fmla="*/ 623183 h 3525590"/>
            </a:gdLst>
            <a:ahLst/>
            <a:cxnLst>
              <a:cxn ang="0">
                <a:pos x="connsiteX0" y="connsiteY0"/>
              </a:cxn>
              <a:cxn ang="0">
                <a:pos x="connsiteX1" y="connsiteY1"/>
              </a:cxn>
              <a:cxn ang="0">
                <a:pos x="connsiteX2" y="connsiteY2"/>
              </a:cxn>
              <a:cxn ang="0">
                <a:pos x="connsiteX3" y="connsiteY3"/>
              </a:cxn>
            </a:cxnLst>
            <a:rect l="l" t="t" r="r" b="b"/>
            <a:pathLst>
              <a:path w="2719546" h="3525590">
                <a:moveTo>
                  <a:pt x="0" y="0"/>
                </a:moveTo>
                <a:lnTo>
                  <a:pt x="2719546" y="3525590"/>
                </a:lnTo>
                <a:lnTo>
                  <a:pt x="1828959" y="3525590"/>
                </a:lnTo>
                <a:lnTo>
                  <a:pt x="0" y="623183"/>
                </a:lnTo>
                <a:close/>
              </a:path>
            </a:pathLst>
          </a:custGeom>
          <a:solidFill>
            <a:srgbClr val="404040"/>
          </a:solidFill>
          <a:ln>
            <a:noFill/>
          </a:ln>
        </p:spPr>
        <p:txBody>
          <a:bodyPr/>
          <a:lstStyle/>
          <a:p>
            <a:endParaRPr lang="en-US"/>
          </a:p>
        </p:txBody>
      </p:sp>
      <p:sp>
        <p:nvSpPr>
          <p:cNvPr id="2" name="Title 1">
            <a:extLst>
              <a:ext uri="{FF2B5EF4-FFF2-40B4-BE49-F238E27FC236}">
                <a16:creationId xmlns:a16="http://schemas.microsoft.com/office/drawing/2014/main" id="{9C333CE2-2CA7-8E20-8595-BFF8725D0C72}"/>
              </a:ext>
            </a:extLst>
          </p:cNvPr>
          <p:cNvSpPr>
            <a:spLocks noGrp="1"/>
          </p:cNvSpPr>
          <p:nvPr>
            <p:ph type="title"/>
          </p:nvPr>
        </p:nvSpPr>
        <p:spPr>
          <a:xfrm>
            <a:off x="1983581" y="1386681"/>
            <a:ext cx="9144000" cy="2162510"/>
          </a:xfrm>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76200"/>
          <a:effectLst>
            <a:glow rad="228600">
              <a:schemeClr val="tx1">
                <a:alpha val="40000"/>
              </a:schemeClr>
            </a:glow>
          </a:effectLst>
          <a:scene3d>
            <a:camera prst="orthographicFront"/>
            <a:lightRig rig="threePt" dir="t"/>
          </a:scene3d>
          <a:sp3d>
            <a:bevelT w="114300" prst="artDeco"/>
            <a:bevelB w="114300" prst="artDeco"/>
          </a:sp3d>
        </p:spPr>
        <p:style>
          <a:lnRef idx="2">
            <a:schemeClr val="accent1"/>
          </a:lnRef>
          <a:fillRef idx="1">
            <a:schemeClr val="lt1"/>
          </a:fillRef>
          <a:effectRef idx="0">
            <a:schemeClr val="accent1"/>
          </a:effectRef>
          <a:fontRef idx="minor">
            <a:schemeClr val="dk1"/>
          </a:fontRef>
        </p:style>
        <p:txBody>
          <a:bodyPr vert="horz" lIns="91440" tIns="45720" rIns="91440" bIns="45720" rtlCol="0" anchor="b">
            <a:normAutofit/>
          </a:bodyPr>
          <a:lstStyle/>
          <a:p>
            <a:pPr algn="ctr">
              <a:lnSpc>
                <a:spcPct val="90000"/>
              </a:lnSpc>
            </a:pPr>
            <a:r>
              <a:rPr lang="en-US" sz="4400" dirty="0">
                <a:solidFill>
                  <a:schemeClr val="tx1"/>
                </a:solidFill>
                <a:latin typeface="+mj-lt"/>
                <a:ea typeface="+mj-ea"/>
                <a:cs typeface="+mj-cs"/>
              </a:rPr>
              <a:t>Whitney G. Schlimbach, Counsel</a:t>
            </a:r>
            <a:br>
              <a:rPr lang="en-US" sz="4400" dirty="0">
                <a:solidFill>
                  <a:schemeClr val="tx1"/>
                </a:solidFill>
                <a:latin typeface="+mj-lt"/>
                <a:ea typeface="+mj-ea"/>
                <a:cs typeface="+mj-cs"/>
              </a:rPr>
            </a:br>
            <a:r>
              <a:rPr lang="en-US" sz="4400" dirty="0">
                <a:solidFill>
                  <a:schemeClr val="tx1"/>
                </a:solidFill>
                <a:latin typeface="+mj-lt"/>
                <a:ea typeface="+mj-ea"/>
                <a:cs typeface="+mj-cs"/>
              </a:rPr>
              <a:t>Samuel M. Silver, Deputy Director</a:t>
            </a:r>
            <a:br>
              <a:rPr lang="en-US" sz="4400" dirty="0">
                <a:solidFill>
                  <a:schemeClr val="tx1"/>
                </a:solidFill>
                <a:latin typeface="+mj-lt"/>
                <a:ea typeface="+mj-ea"/>
                <a:cs typeface="+mj-cs"/>
              </a:rPr>
            </a:br>
            <a:r>
              <a:rPr lang="en-US" sz="4400" dirty="0">
                <a:solidFill>
                  <a:schemeClr val="tx1"/>
                </a:solidFill>
                <a:latin typeface="+mj-lt"/>
                <a:ea typeface="+mj-ea"/>
                <a:cs typeface="+mj-cs"/>
              </a:rPr>
              <a:t>Laura C. Tharney, Executive Director*</a:t>
            </a:r>
          </a:p>
        </p:txBody>
      </p:sp>
      <p:sp>
        <p:nvSpPr>
          <p:cNvPr id="3" name="Text Placeholder 2">
            <a:extLst>
              <a:ext uri="{FF2B5EF4-FFF2-40B4-BE49-F238E27FC236}">
                <a16:creationId xmlns:a16="http://schemas.microsoft.com/office/drawing/2014/main" id="{EAE9EC58-989D-0EAF-5DEA-9AF7F05C3132}"/>
              </a:ext>
            </a:extLst>
          </p:cNvPr>
          <p:cNvSpPr>
            <a:spLocks noGrp="1"/>
          </p:cNvSpPr>
          <p:nvPr>
            <p:ph type="body" idx="1"/>
          </p:nvPr>
        </p:nvSpPr>
        <p:spPr>
          <a:xfrm>
            <a:off x="3272631" y="4493358"/>
            <a:ext cx="6752908" cy="1739000"/>
          </a:xfrm>
        </p:spPr>
        <p:txBody>
          <a:bodyPr vert="horz" lIns="91440" tIns="45720" rIns="91440" bIns="45720" rtlCol="0" anchor="t">
            <a:normAutofit fontScale="92500" lnSpcReduction="10000"/>
          </a:bodyPr>
          <a:lstStyle/>
          <a:p>
            <a:pPr algn="ctr"/>
            <a:r>
              <a:rPr lang="en-US" sz="2800" b="1" dirty="0">
                <a:solidFill>
                  <a:schemeClr val="accent6">
                    <a:lumMod val="75000"/>
                  </a:schemeClr>
                </a:solidFill>
                <a:hlinkClick r:id="rId2">
                  <a:extLst>
                    <a:ext uri="{A12FA001-AC4F-418D-AE19-62706E023703}">
                      <ahyp:hlinkClr xmlns:ahyp="http://schemas.microsoft.com/office/drawing/2018/hyperlinkcolor" val="tx"/>
                    </a:ext>
                  </a:extLst>
                </a:hlinkClick>
              </a:rPr>
              <a:t>https://www.njlrc.org/</a:t>
            </a:r>
            <a:endParaRPr lang="en-US" sz="2800" b="1" dirty="0">
              <a:solidFill>
                <a:schemeClr val="accent6">
                  <a:lumMod val="75000"/>
                </a:schemeClr>
              </a:solidFill>
            </a:endParaRPr>
          </a:p>
          <a:p>
            <a:pPr algn="ctr"/>
            <a:r>
              <a:rPr lang="en-US" sz="2800" dirty="0"/>
              <a:t>L. </a:t>
            </a:r>
            <a:r>
              <a:rPr lang="en-US" sz="2800" dirty="0" err="1"/>
              <a:t>Tharney</a:t>
            </a:r>
            <a:r>
              <a:rPr lang="en-US" sz="2800" dirty="0"/>
              <a:t> contact email: </a:t>
            </a:r>
            <a:r>
              <a:rPr lang="en-US" sz="2800" b="1" dirty="0">
                <a:solidFill>
                  <a:schemeClr val="accent6">
                    <a:lumMod val="75000"/>
                  </a:schemeClr>
                </a:solidFill>
                <a:hlinkClick r:id="rId3">
                  <a:extLst>
                    <a:ext uri="{A12FA001-AC4F-418D-AE19-62706E023703}">
                      <ahyp:hlinkClr xmlns:ahyp="http://schemas.microsoft.com/office/drawing/2018/hyperlinkcolor" val="tx"/>
                    </a:ext>
                  </a:extLst>
                </a:hlinkClick>
              </a:rPr>
              <a:t>lct@njlrc.org</a:t>
            </a:r>
            <a:endParaRPr lang="en-US" sz="2800" b="1" dirty="0">
              <a:solidFill>
                <a:schemeClr val="accent6">
                  <a:lumMod val="75000"/>
                </a:schemeClr>
              </a:solidFill>
            </a:endParaRPr>
          </a:p>
          <a:p>
            <a:pPr algn="ctr"/>
            <a:r>
              <a:rPr lang="en-US" sz="2400" dirty="0"/>
              <a:t>* </a:t>
            </a:r>
            <a:r>
              <a:rPr lang="en-US" sz="2200" dirty="0"/>
              <a:t>Our thanks to Veronica V. Fernandes, Executive Assistant, for her work on this presentation.</a:t>
            </a:r>
          </a:p>
        </p:txBody>
      </p:sp>
    </p:spTree>
    <p:extLst>
      <p:ext uri="{BB962C8B-B14F-4D97-AF65-F5344CB8AC3E}">
        <p14:creationId xmlns:p14="http://schemas.microsoft.com/office/powerpoint/2010/main" val="29748710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61FAE-E262-5360-A264-083EC5148F2F}"/>
              </a:ext>
            </a:extLst>
          </p:cNvPr>
          <p:cNvSpPr>
            <a:spLocks noGrp="1"/>
          </p:cNvSpPr>
          <p:nvPr>
            <p:ph type="title"/>
          </p:nvPr>
        </p:nvSpPr>
        <p:spPr>
          <a:xfrm>
            <a:off x="2200275" y="333375"/>
            <a:ext cx="8893174" cy="1752599"/>
          </a:xfr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w="28575"/>
          <a:effectLst>
            <a:glow rad="139700">
              <a:schemeClr val="tx1">
                <a:alpha val="40000"/>
              </a:schemeClr>
            </a:glow>
          </a:effectLst>
          <a:scene3d>
            <a:camera prst="orthographicFront"/>
            <a:lightRig rig="threePt" dir="t"/>
          </a:scene3d>
          <a:sp3d>
            <a:bevelT w="114300" prst="artDeco"/>
            <a:bevelB w="114300" prst="artDeco"/>
          </a:sp3d>
        </p:spPr>
        <p:style>
          <a:lnRef idx="2">
            <a:schemeClr val="dk1"/>
          </a:lnRef>
          <a:fillRef idx="1">
            <a:schemeClr val="lt1"/>
          </a:fillRef>
          <a:effectRef idx="0">
            <a:schemeClr val="dk1"/>
          </a:effectRef>
          <a:fontRef idx="minor">
            <a:schemeClr val="dk1"/>
          </a:fontRef>
        </p:style>
        <p:txBody>
          <a:bodyPr>
            <a:normAutofit/>
          </a:bodyPr>
          <a:lstStyle/>
          <a:p>
            <a:r>
              <a:rPr lang="en-US" sz="5000" b="1" dirty="0"/>
              <a:t>Scope of Commission Projects</a:t>
            </a:r>
          </a:p>
        </p:txBody>
      </p:sp>
      <p:sp>
        <p:nvSpPr>
          <p:cNvPr id="3" name="Content Placeholder 2">
            <a:extLst>
              <a:ext uri="{FF2B5EF4-FFF2-40B4-BE49-F238E27FC236}">
                <a16:creationId xmlns:a16="http://schemas.microsoft.com/office/drawing/2014/main" id="{4368F408-B6BF-CE10-E4B1-2FE1C5F86969}"/>
              </a:ext>
            </a:extLst>
          </p:cNvPr>
          <p:cNvSpPr>
            <a:spLocks noGrp="1"/>
          </p:cNvSpPr>
          <p:nvPr>
            <p:ph idx="1"/>
          </p:nvPr>
        </p:nvSpPr>
        <p:spPr/>
        <p:txBody>
          <a:bodyPr>
            <a:normAutofit/>
          </a:bodyPr>
          <a:lstStyle/>
          <a:p>
            <a:pPr lvl="1">
              <a:lnSpc>
                <a:spcPct val="90000"/>
              </a:lnSpc>
              <a:buClr>
                <a:schemeClr val="accent6"/>
              </a:buClr>
            </a:pPr>
            <a:r>
              <a:rPr lang="en-US" sz="2400" dirty="0"/>
              <a:t>Single word, subsection, or section of a statute (Sexual Assault (enacted 2019), Bulk Sale Notification Requirements (enacted 2017), Inmate (Final Report 2022))</a:t>
            </a:r>
          </a:p>
          <a:p>
            <a:pPr lvl="1">
              <a:lnSpc>
                <a:spcPct val="90000"/>
              </a:lnSpc>
              <a:buClr>
                <a:schemeClr val="accent6"/>
              </a:buClr>
            </a:pPr>
            <a:r>
              <a:rPr lang="en-US" sz="2400" dirty="0"/>
              <a:t>Revision of an entire title or subject area (Title 39 (Final Report 2010), UCC Articles (enacted 2013))</a:t>
            </a:r>
          </a:p>
          <a:p>
            <a:pPr lvl="1">
              <a:lnSpc>
                <a:spcPct val="90000"/>
              </a:lnSpc>
              <a:buClr>
                <a:schemeClr val="accent6"/>
              </a:buClr>
            </a:pPr>
            <a:r>
              <a:rPr lang="en-US" sz="2400" dirty="0"/>
              <a:t>Revision of more than one title (Landlord and Tenant Law (Final Report 2012), Pejorative Terms (enacted 2013, 2017))</a:t>
            </a:r>
          </a:p>
        </p:txBody>
      </p:sp>
    </p:spTree>
    <p:extLst>
      <p:ext uri="{BB962C8B-B14F-4D97-AF65-F5344CB8AC3E}">
        <p14:creationId xmlns:p14="http://schemas.microsoft.com/office/powerpoint/2010/main" val="3671510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2F788-131A-7825-6915-54C3CCEA6FF7}"/>
              </a:ext>
            </a:extLst>
          </p:cNvPr>
          <p:cNvSpPr>
            <a:spLocks noGrp="1"/>
          </p:cNvSpPr>
          <p:nvPr>
            <p:ph type="title"/>
          </p:nvPr>
        </p:nvSpPr>
        <p:spPr>
          <a:xfrm>
            <a:off x="3008312" y="523875"/>
            <a:ext cx="7935914" cy="1752599"/>
          </a:xfr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w="38100"/>
          <a:effectLst>
            <a:glow rad="139700">
              <a:schemeClr val="tx1">
                <a:alpha val="40000"/>
              </a:schemeClr>
            </a:glow>
          </a:effectLst>
          <a:scene3d>
            <a:camera prst="orthographicFront"/>
            <a:lightRig rig="threePt" dir="t"/>
          </a:scene3d>
          <a:sp3d>
            <a:bevelT w="114300" prst="artDeco"/>
            <a:bevelB w="114300" prst="artDeco"/>
          </a:sp3d>
        </p:spPr>
        <p:style>
          <a:lnRef idx="2">
            <a:schemeClr val="dk1"/>
          </a:lnRef>
          <a:fillRef idx="1">
            <a:schemeClr val="lt1"/>
          </a:fillRef>
          <a:effectRef idx="0">
            <a:schemeClr val="dk1"/>
          </a:effectRef>
          <a:fontRef idx="minor">
            <a:schemeClr val="dk1"/>
          </a:fontRef>
        </p:style>
        <p:txBody>
          <a:bodyPr>
            <a:normAutofit/>
          </a:bodyPr>
          <a:lstStyle/>
          <a:p>
            <a:r>
              <a:rPr lang="en-US" sz="5000" b="1" dirty="0"/>
              <a:t>Project Duration	</a:t>
            </a:r>
          </a:p>
        </p:txBody>
      </p:sp>
      <p:sp>
        <p:nvSpPr>
          <p:cNvPr id="3" name="Content Placeholder 2">
            <a:extLst>
              <a:ext uri="{FF2B5EF4-FFF2-40B4-BE49-F238E27FC236}">
                <a16:creationId xmlns:a16="http://schemas.microsoft.com/office/drawing/2014/main" id="{23E9BC1E-0227-A2A9-0A3A-96A1AD580E45}"/>
              </a:ext>
            </a:extLst>
          </p:cNvPr>
          <p:cNvSpPr>
            <a:spLocks noGrp="1"/>
          </p:cNvSpPr>
          <p:nvPr>
            <p:ph idx="1"/>
          </p:nvPr>
        </p:nvSpPr>
        <p:spPr>
          <a:xfrm>
            <a:off x="2903536" y="2609849"/>
            <a:ext cx="8145465" cy="3124201"/>
          </a:xfrm>
        </p:spPr>
        <p:txBody>
          <a:bodyPr>
            <a:normAutofit/>
          </a:bodyPr>
          <a:lstStyle/>
          <a:p>
            <a:r>
              <a:rPr lang="en-US" dirty="0"/>
              <a:t>Varies</a:t>
            </a:r>
          </a:p>
          <a:p>
            <a:r>
              <a:rPr lang="en-US" dirty="0"/>
              <a:t>Time-sensitive projects usually have a shorter turn-around time</a:t>
            </a:r>
          </a:p>
          <a:p>
            <a:r>
              <a:rPr lang="en-US" dirty="0"/>
              <a:t>Projects may otherwise run for </a:t>
            </a:r>
          </a:p>
          <a:p>
            <a:pPr lvl="1"/>
            <a:r>
              <a:rPr lang="en-US" sz="2400" dirty="0"/>
              <a:t>1 - 2 months, to</a:t>
            </a:r>
          </a:p>
          <a:p>
            <a:pPr lvl="1"/>
            <a:r>
              <a:rPr lang="en-US" sz="2400" dirty="0"/>
              <a:t>1 - 2 years or more</a:t>
            </a:r>
          </a:p>
        </p:txBody>
      </p:sp>
    </p:spTree>
    <p:extLst>
      <p:ext uri="{BB962C8B-B14F-4D97-AF65-F5344CB8AC3E}">
        <p14:creationId xmlns:p14="http://schemas.microsoft.com/office/powerpoint/2010/main" val="2512379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66CB0-56DC-EC34-07FC-934C56046E68}"/>
              </a:ext>
            </a:extLst>
          </p:cNvPr>
          <p:cNvSpPr>
            <a:spLocks noGrp="1"/>
          </p:cNvSpPr>
          <p:nvPr>
            <p:ph type="title"/>
          </p:nvPr>
        </p:nvSpPr>
        <p:spPr>
          <a:xfrm>
            <a:off x="2867025" y="371475"/>
            <a:ext cx="7950199" cy="1514475"/>
          </a:xfr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w="38100">
            <a:solidFill>
              <a:schemeClr val="tx1"/>
            </a:solidFill>
          </a:ln>
          <a:effectLst>
            <a:glow rad="139700">
              <a:schemeClr val="tx1">
                <a:alpha val="40000"/>
              </a:schemeClr>
            </a:glow>
          </a:effectLst>
          <a:scene3d>
            <a:camera prst="orthographicFront"/>
            <a:lightRig rig="threePt" dir="t"/>
          </a:scene3d>
          <a:sp3d>
            <a:bevelT w="114300" prst="artDeco"/>
            <a:bevelB w="114300" prst="artDeco"/>
          </a:sp3d>
        </p:spPr>
        <p:style>
          <a:lnRef idx="2">
            <a:schemeClr val="dk1"/>
          </a:lnRef>
          <a:fillRef idx="1">
            <a:schemeClr val="lt1"/>
          </a:fillRef>
          <a:effectRef idx="0">
            <a:schemeClr val="dk1"/>
          </a:effectRef>
          <a:fontRef idx="minor">
            <a:schemeClr val="dk1"/>
          </a:fontRef>
        </p:style>
        <p:txBody>
          <a:bodyPr>
            <a:normAutofit/>
          </a:bodyPr>
          <a:lstStyle/>
          <a:p>
            <a:r>
              <a:rPr lang="en-US" sz="5000" b="1" dirty="0"/>
              <a:t>Project Sources</a:t>
            </a:r>
          </a:p>
        </p:txBody>
      </p:sp>
      <p:sp>
        <p:nvSpPr>
          <p:cNvPr id="3" name="Content Placeholder 2">
            <a:extLst>
              <a:ext uri="{FF2B5EF4-FFF2-40B4-BE49-F238E27FC236}">
                <a16:creationId xmlns:a16="http://schemas.microsoft.com/office/drawing/2014/main" id="{21AC8A59-DADA-0474-15C3-68711E1A65DE}"/>
              </a:ext>
            </a:extLst>
          </p:cNvPr>
          <p:cNvSpPr>
            <a:spLocks noGrp="1"/>
          </p:cNvSpPr>
          <p:nvPr>
            <p:ph idx="1"/>
          </p:nvPr>
        </p:nvSpPr>
        <p:spPr>
          <a:xfrm>
            <a:off x="2539536" y="2222340"/>
            <a:ext cx="8745780" cy="4485190"/>
          </a:xfrm>
        </p:spPr>
        <p:txBody>
          <a:bodyPr>
            <a:noAutofit/>
          </a:bodyPr>
          <a:lstStyle/>
          <a:p>
            <a:pPr marL="0" indent="0" algn="just">
              <a:buClr>
                <a:schemeClr val="tx1">
                  <a:lumMod val="65000"/>
                  <a:lumOff val="35000"/>
                </a:schemeClr>
              </a:buClr>
              <a:buNone/>
            </a:pPr>
            <a:r>
              <a:rPr lang="en-US" sz="2200" dirty="0"/>
              <a:t>Pursuant to N.J.S. 1:12A-8(c), the NJLRC considers suggestions from:</a:t>
            </a:r>
          </a:p>
          <a:p>
            <a:pPr algn="just">
              <a:buClr>
                <a:schemeClr val="accent6"/>
              </a:buClr>
            </a:pPr>
            <a:r>
              <a:rPr lang="en-US" sz="2200" dirty="0"/>
              <a:t>American Law Institute</a:t>
            </a:r>
          </a:p>
          <a:p>
            <a:pPr algn="just">
              <a:buClr>
                <a:schemeClr val="accent6"/>
              </a:buClr>
            </a:pPr>
            <a:r>
              <a:rPr lang="en-US" sz="2200" dirty="0"/>
              <a:t>Uniform Law Commission (formerly NCCUSL)</a:t>
            </a:r>
          </a:p>
          <a:p>
            <a:pPr algn="just">
              <a:buClr>
                <a:schemeClr val="accent6"/>
              </a:buClr>
            </a:pPr>
            <a:r>
              <a:rPr lang="en-US" sz="2200" dirty="0"/>
              <a:t>Other learned bodies</a:t>
            </a:r>
          </a:p>
          <a:p>
            <a:pPr algn="just">
              <a:buClr>
                <a:schemeClr val="accent6"/>
              </a:buClr>
            </a:pPr>
            <a:r>
              <a:rPr lang="en-US" sz="2200" dirty="0"/>
              <a:t>Judges</a:t>
            </a:r>
          </a:p>
          <a:p>
            <a:pPr algn="just">
              <a:buClr>
                <a:schemeClr val="accent6"/>
              </a:buClr>
            </a:pPr>
            <a:r>
              <a:rPr lang="en-US" sz="2200" dirty="0"/>
              <a:t>Public Officials (including Legislators)</a:t>
            </a:r>
          </a:p>
          <a:p>
            <a:pPr algn="just">
              <a:buClr>
                <a:schemeClr val="accent6"/>
              </a:buClr>
            </a:pPr>
            <a:r>
              <a:rPr lang="en-US" sz="2200" dirty="0"/>
              <a:t>Bar Associations</a:t>
            </a:r>
          </a:p>
          <a:p>
            <a:pPr algn="just">
              <a:buClr>
                <a:schemeClr val="accent6"/>
              </a:buClr>
            </a:pPr>
            <a:r>
              <a:rPr lang="en-US" sz="2200" dirty="0"/>
              <a:t>Attorneys </a:t>
            </a:r>
          </a:p>
          <a:p>
            <a:pPr algn="just">
              <a:buClr>
                <a:schemeClr val="accent6"/>
              </a:buClr>
            </a:pPr>
            <a:r>
              <a:rPr lang="en-US" sz="2200" dirty="0"/>
              <a:t>Members of the public</a:t>
            </a:r>
          </a:p>
        </p:txBody>
      </p:sp>
    </p:spTree>
    <p:extLst>
      <p:ext uri="{BB962C8B-B14F-4D97-AF65-F5344CB8AC3E}">
        <p14:creationId xmlns:p14="http://schemas.microsoft.com/office/powerpoint/2010/main" val="15441319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76E02-EE3A-87BE-3711-9C0BD446F88B}"/>
              </a:ext>
            </a:extLst>
          </p:cNvPr>
          <p:cNvSpPr>
            <a:spLocks noGrp="1"/>
          </p:cNvSpPr>
          <p:nvPr>
            <p:ph type="title"/>
          </p:nvPr>
        </p:nvSpPr>
        <p:spPr>
          <a:xfrm>
            <a:off x="2238375" y="390525"/>
            <a:ext cx="9026524" cy="1752599"/>
          </a:xfr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w="38100"/>
          <a:effectLst>
            <a:glow rad="139700">
              <a:schemeClr val="tx1">
                <a:alpha val="40000"/>
              </a:schemeClr>
            </a:glow>
          </a:effectLst>
          <a:scene3d>
            <a:camera prst="orthographicFront"/>
            <a:lightRig rig="threePt" dir="t"/>
          </a:scene3d>
          <a:sp3d>
            <a:bevelT w="114300" prst="artDeco"/>
            <a:bevelB w="114300" prst="artDeco"/>
          </a:sp3d>
        </p:spPr>
        <p:style>
          <a:lnRef idx="2">
            <a:schemeClr val="dk1"/>
          </a:lnRef>
          <a:fillRef idx="1">
            <a:schemeClr val="lt1"/>
          </a:fillRef>
          <a:effectRef idx="0">
            <a:schemeClr val="dk1"/>
          </a:effectRef>
          <a:fontRef idx="minor">
            <a:schemeClr val="dk1"/>
          </a:fontRef>
        </p:style>
        <p:txBody>
          <a:bodyPr>
            <a:normAutofit/>
          </a:bodyPr>
          <a:lstStyle/>
          <a:p>
            <a:r>
              <a:rPr lang="en-US" sz="5000" b="1" dirty="0"/>
              <a:t>Primary Sources of Commission Projects</a:t>
            </a:r>
          </a:p>
        </p:txBody>
      </p:sp>
      <p:sp>
        <p:nvSpPr>
          <p:cNvPr id="3" name="Content Placeholder 2">
            <a:extLst>
              <a:ext uri="{FF2B5EF4-FFF2-40B4-BE49-F238E27FC236}">
                <a16:creationId xmlns:a16="http://schemas.microsoft.com/office/drawing/2014/main" id="{139F9A65-AC52-1ED4-AF8E-01D356B0933E}"/>
              </a:ext>
            </a:extLst>
          </p:cNvPr>
          <p:cNvSpPr>
            <a:spLocks noGrp="1"/>
          </p:cNvSpPr>
          <p:nvPr>
            <p:ph idx="1"/>
          </p:nvPr>
        </p:nvSpPr>
        <p:spPr>
          <a:xfrm>
            <a:off x="1655760" y="2524124"/>
            <a:ext cx="10018713" cy="4113957"/>
          </a:xfrm>
        </p:spPr>
        <p:txBody>
          <a:bodyPr>
            <a:normAutofit fontScale="40000" lnSpcReduction="20000"/>
          </a:bodyPr>
          <a:lstStyle/>
          <a:p>
            <a:pPr lvl="1">
              <a:buClr>
                <a:schemeClr val="tx1">
                  <a:lumMod val="65000"/>
                  <a:lumOff val="35000"/>
                </a:schemeClr>
              </a:buClr>
              <a:buFont typeface="Wingdings" panose="05000000000000000000" pitchFamily="2" charset="2"/>
              <a:buChar char="§"/>
            </a:pPr>
            <a:r>
              <a:rPr lang="en-US" sz="5500" b="1" dirty="0"/>
              <a:t>Uniform Law Commission (ULC)</a:t>
            </a:r>
          </a:p>
          <a:p>
            <a:pPr lvl="2">
              <a:buClr>
                <a:schemeClr val="tx1">
                  <a:lumMod val="65000"/>
                  <a:lumOff val="35000"/>
                </a:schemeClr>
              </a:buClr>
              <a:buFont typeface="Arial" panose="020B0604020202020204" pitchFamily="34" charset="0"/>
              <a:buChar char="•"/>
            </a:pPr>
            <a:r>
              <a:rPr lang="en-US" sz="5500" dirty="0"/>
              <a:t>Uniform acts (and, occasionally, model acts)</a:t>
            </a:r>
          </a:p>
          <a:p>
            <a:pPr lvl="1">
              <a:buClr>
                <a:schemeClr val="tx1">
                  <a:lumMod val="65000"/>
                  <a:lumOff val="35000"/>
                </a:schemeClr>
              </a:buClr>
              <a:buFont typeface="Wingdings" panose="05000000000000000000" pitchFamily="2" charset="2"/>
              <a:buChar char="§"/>
            </a:pPr>
            <a:r>
              <a:rPr lang="en-US" sz="5500" b="1" dirty="0"/>
              <a:t>Case law in which a court:</a:t>
            </a:r>
          </a:p>
          <a:p>
            <a:pPr lvl="2">
              <a:buClr>
                <a:schemeClr val="tx1">
                  <a:lumMod val="65000"/>
                  <a:lumOff val="35000"/>
                </a:schemeClr>
              </a:buClr>
              <a:buFont typeface="Arial" panose="020B0604020202020204" pitchFamily="34" charset="0"/>
              <a:buChar char="•"/>
            </a:pPr>
            <a:r>
              <a:rPr lang="en-US" sz="5500" dirty="0"/>
              <a:t>Deems something unconstitutional or constitutionally problematic</a:t>
            </a:r>
          </a:p>
          <a:p>
            <a:pPr lvl="2">
              <a:buClr>
                <a:schemeClr val="tx1">
                  <a:lumMod val="65000"/>
                  <a:lumOff val="35000"/>
                </a:schemeClr>
              </a:buClr>
              <a:buFont typeface="Arial" panose="020B0604020202020204" pitchFamily="34" charset="0"/>
              <a:buChar char="•"/>
            </a:pPr>
            <a:r>
              <a:rPr lang="en-US" sz="5500" dirty="0"/>
              <a:t>Determines that a statute is federally pre-empted</a:t>
            </a:r>
          </a:p>
          <a:p>
            <a:pPr lvl="2">
              <a:buClr>
                <a:schemeClr val="tx1">
                  <a:lumMod val="65000"/>
                  <a:lumOff val="35000"/>
                </a:schemeClr>
              </a:buClr>
              <a:buFont typeface="Arial" panose="020B0604020202020204" pitchFamily="34" charset="0"/>
              <a:buChar char="•"/>
            </a:pPr>
            <a:r>
              <a:rPr lang="en-US" sz="5500" dirty="0"/>
              <a:t>Expressly calls an issue to the attention of the Legislature</a:t>
            </a:r>
          </a:p>
          <a:p>
            <a:pPr lvl="2">
              <a:buClr>
                <a:schemeClr val="tx1">
                  <a:lumMod val="65000"/>
                  <a:lumOff val="35000"/>
                </a:schemeClr>
              </a:buClr>
              <a:buFont typeface="Arial" panose="020B0604020202020204" pitchFamily="34" charset="0"/>
              <a:buChar char="•"/>
            </a:pPr>
            <a:r>
              <a:rPr lang="en-US" sz="5500" dirty="0"/>
              <a:t>Discusses legislative intent</a:t>
            </a:r>
          </a:p>
          <a:p>
            <a:pPr lvl="1">
              <a:buClr>
                <a:schemeClr val="tx1">
                  <a:lumMod val="65000"/>
                  <a:lumOff val="35000"/>
                </a:schemeClr>
              </a:buClr>
              <a:buFont typeface="Wingdings" panose="05000000000000000000" pitchFamily="2" charset="2"/>
              <a:buChar char="§"/>
            </a:pPr>
            <a:r>
              <a:rPr lang="en-US" sz="5500" b="1" dirty="0"/>
              <a:t>Members of the public</a:t>
            </a:r>
          </a:p>
          <a:p>
            <a:pPr lvl="2">
              <a:buClr>
                <a:schemeClr val="tx1">
                  <a:lumMod val="65000"/>
                  <a:lumOff val="35000"/>
                </a:schemeClr>
              </a:buClr>
              <a:buFont typeface="Arial" panose="020B0604020202020204" pitchFamily="34" charset="0"/>
              <a:buChar char="•"/>
            </a:pPr>
            <a:r>
              <a:rPr lang="en-US" sz="5500" dirty="0"/>
              <a:t>Including staff and Commissioners</a:t>
            </a:r>
          </a:p>
          <a:p>
            <a:endParaRPr lang="en-US" dirty="0"/>
          </a:p>
        </p:txBody>
      </p:sp>
    </p:spTree>
    <p:extLst>
      <p:ext uri="{BB962C8B-B14F-4D97-AF65-F5344CB8AC3E}">
        <p14:creationId xmlns:p14="http://schemas.microsoft.com/office/powerpoint/2010/main" val="6386820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C55A0-27BB-0DB3-1DBF-57A9C85C5F7C}"/>
              </a:ext>
            </a:extLst>
          </p:cNvPr>
          <p:cNvSpPr>
            <a:spLocks noGrp="1"/>
          </p:cNvSpPr>
          <p:nvPr>
            <p:ph type="title"/>
          </p:nvPr>
        </p:nvSpPr>
        <p:spPr>
          <a:xfrm>
            <a:off x="2341562" y="342900"/>
            <a:ext cx="8678864" cy="1752599"/>
          </a:xfr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w="38100"/>
          <a:effectLst>
            <a:glow rad="139700">
              <a:schemeClr val="tx1">
                <a:alpha val="40000"/>
              </a:schemeClr>
            </a:glow>
          </a:effectLst>
          <a:scene3d>
            <a:camera prst="orthographicFront"/>
            <a:lightRig rig="threePt" dir="t"/>
          </a:scene3d>
          <a:sp3d>
            <a:bevelT w="114300" prst="artDeco"/>
            <a:bevelB w="114300" prst="artDeco"/>
          </a:sp3d>
        </p:spPr>
        <p:style>
          <a:lnRef idx="2">
            <a:schemeClr val="dk1"/>
          </a:lnRef>
          <a:fillRef idx="1">
            <a:schemeClr val="lt1"/>
          </a:fillRef>
          <a:effectRef idx="0">
            <a:schemeClr val="dk1"/>
          </a:effectRef>
          <a:fontRef idx="minor">
            <a:schemeClr val="dk1"/>
          </a:fontRef>
        </p:style>
        <p:txBody>
          <a:bodyPr/>
          <a:lstStyle/>
          <a:p>
            <a:r>
              <a:rPr lang="en-US" sz="5500" b="1" dirty="0"/>
              <a:t>Key Questions</a:t>
            </a:r>
            <a:r>
              <a:rPr lang="en-US" dirty="0"/>
              <a:t>	</a:t>
            </a:r>
          </a:p>
        </p:txBody>
      </p:sp>
      <p:sp>
        <p:nvSpPr>
          <p:cNvPr id="3" name="Content Placeholder 2">
            <a:extLst>
              <a:ext uri="{FF2B5EF4-FFF2-40B4-BE49-F238E27FC236}">
                <a16:creationId xmlns:a16="http://schemas.microsoft.com/office/drawing/2014/main" id="{EE5C6C4A-EFB3-EBE9-A6F9-3DBBA9191A23}"/>
              </a:ext>
            </a:extLst>
          </p:cNvPr>
          <p:cNvSpPr>
            <a:spLocks noGrp="1"/>
          </p:cNvSpPr>
          <p:nvPr>
            <p:ph idx="1"/>
          </p:nvPr>
        </p:nvSpPr>
        <p:spPr>
          <a:xfrm>
            <a:off x="1700212" y="2462210"/>
            <a:ext cx="10018713" cy="3705226"/>
          </a:xfrm>
        </p:spPr>
        <p:txBody>
          <a:bodyPr>
            <a:normAutofit/>
          </a:bodyPr>
          <a:lstStyle/>
          <a:p>
            <a:r>
              <a:rPr lang="en-US" sz="2200" dirty="0"/>
              <a:t>What is the problem to be solved?</a:t>
            </a:r>
          </a:p>
          <a:p>
            <a:r>
              <a:rPr lang="en-US" sz="2200" dirty="0"/>
              <a:t>Does it fall within the Commission’s statutory mandate?</a:t>
            </a:r>
          </a:p>
          <a:p>
            <a:r>
              <a:rPr lang="en-US" sz="2200" dirty="0"/>
              <a:t>Can the issue be addressed with statutory language?</a:t>
            </a:r>
          </a:p>
          <a:p>
            <a:r>
              <a:rPr lang="en-US" sz="2200" dirty="0"/>
              <a:t>Is the issue appropriate for Commission action?  The Commission may decline to act if:</a:t>
            </a:r>
          </a:p>
          <a:p>
            <a:pPr lvl="1"/>
            <a:r>
              <a:rPr lang="en-US" sz="2200" dirty="0"/>
              <a:t>The area is one in which the Legislature is working or has very recently worked</a:t>
            </a:r>
          </a:p>
          <a:p>
            <a:pPr lvl="1"/>
            <a:r>
              <a:rPr lang="en-US" sz="2200" dirty="0"/>
              <a:t>The issue involves policy that is appropriate for action by the Legislature in the first instance</a:t>
            </a:r>
          </a:p>
        </p:txBody>
      </p:sp>
    </p:spTree>
    <p:extLst>
      <p:ext uri="{BB962C8B-B14F-4D97-AF65-F5344CB8AC3E}">
        <p14:creationId xmlns:p14="http://schemas.microsoft.com/office/powerpoint/2010/main" val="28579337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F119D-4DE8-E5B2-FFD5-235F7C1EA8D9}"/>
              </a:ext>
            </a:extLst>
          </p:cNvPr>
          <p:cNvSpPr>
            <a:spLocks noGrp="1"/>
          </p:cNvSpPr>
          <p:nvPr>
            <p:ph type="title"/>
          </p:nvPr>
        </p:nvSpPr>
        <p:spPr>
          <a:xfrm>
            <a:off x="2084386" y="390525"/>
            <a:ext cx="9278939" cy="1752599"/>
          </a:xfr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w="38100"/>
          <a:effectLst>
            <a:glow rad="139700">
              <a:schemeClr val="tx1">
                <a:alpha val="40000"/>
              </a:schemeClr>
            </a:glow>
          </a:effectLst>
          <a:scene3d>
            <a:camera prst="orthographicFront"/>
            <a:lightRig rig="threePt" dir="t"/>
          </a:scene3d>
          <a:sp3d>
            <a:bevelT w="114300" prst="artDeco"/>
            <a:bevelB w="114300" prst="artDeco"/>
          </a:sp3d>
        </p:spPr>
        <p:style>
          <a:lnRef idx="2">
            <a:schemeClr val="dk1"/>
          </a:lnRef>
          <a:fillRef idx="1">
            <a:schemeClr val="lt1"/>
          </a:fillRef>
          <a:effectRef idx="0">
            <a:schemeClr val="dk1"/>
          </a:effectRef>
          <a:fontRef idx="minor">
            <a:schemeClr val="dk1"/>
          </a:fontRef>
        </p:style>
        <p:txBody>
          <a:bodyPr>
            <a:normAutofit/>
          </a:bodyPr>
          <a:lstStyle/>
          <a:p>
            <a:r>
              <a:rPr lang="en-US" sz="4500" b="1" dirty="0"/>
              <a:t>Commission’s role varies by project</a:t>
            </a:r>
          </a:p>
        </p:txBody>
      </p:sp>
      <p:sp>
        <p:nvSpPr>
          <p:cNvPr id="3" name="Content Placeholder 2">
            <a:extLst>
              <a:ext uri="{FF2B5EF4-FFF2-40B4-BE49-F238E27FC236}">
                <a16:creationId xmlns:a16="http://schemas.microsoft.com/office/drawing/2014/main" id="{FDF3046A-B0E4-F3BD-3D8D-F7BC1A364EA0}"/>
              </a:ext>
            </a:extLst>
          </p:cNvPr>
          <p:cNvSpPr>
            <a:spLocks noGrp="1"/>
          </p:cNvSpPr>
          <p:nvPr>
            <p:ph idx="1"/>
          </p:nvPr>
        </p:nvSpPr>
        <p:spPr>
          <a:xfrm>
            <a:off x="1627185" y="2333625"/>
            <a:ext cx="10018713" cy="3952875"/>
          </a:xfrm>
        </p:spPr>
        <p:txBody>
          <a:bodyPr/>
          <a:lstStyle/>
          <a:p>
            <a:pPr>
              <a:lnSpc>
                <a:spcPct val="90000"/>
              </a:lnSpc>
              <a:buClr>
                <a:schemeClr val="accent6"/>
              </a:buClr>
              <a:buFont typeface="Arial" panose="020B0604020202020204" pitchFamily="34" charset="0"/>
              <a:buChar char="•"/>
            </a:pPr>
            <a:r>
              <a:rPr lang="en-US" sz="2400" dirty="0"/>
              <a:t>Project may be instituted and completed by the Commission alone – with outreach done to obtain as much input as possible</a:t>
            </a:r>
          </a:p>
          <a:p>
            <a:pPr>
              <a:lnSpc>
                <a:spcPct val="90000"/>
              </a:lnSpc>
              <a:buClr>
                <a:schemeClr val="accent6"/>
              </a:buClr>
              <a:buFont typeface="Arial" panose="020B0604020202020204" pitchFamily="34" charset="0"/>
              <a:buChar char="•"/>
            </a:pPr>
            <a:r>
              <a:rPr lang="en-US" sz="2400" dirty="0"/>
              <a:t>Project may originate from another source – and the Commission may be asked to participate in a particular aspect of the project </a:t>
            </a:r>
          </a:p>
          <a:p>
            <a:pPr>
              <a:lnSpc>
                <a:spcPct val="90000"/>
              </a:lnSpc>
              <a:buClr>
                <a:schemeClr val="accent6"/>
              </a:buClr>
              <a:buFont typeface="Arial" panose="020B0604020202020204" pitchFamily="34" charset="0"/>
              <a:buChar char="•"/>
            </a:pPr>
            <a:r>
              <a:rPr lang="en-US" sz="2400" dirty="0"/>
              <a:t>Commission role in project may be limited – legislator, legislative staff member, or OLS may request assistance in a single area or issue later incorporated into a bill</a:t>
            </a:r>
          </a:p>
        </p:txBody>
      </p:sp>
    </p:spTree>
    <p:extLst>
      <p:ext uri="{BB962C8B-B14F-4D97-AF65-F5344CB8AC3E}">
        <p14:creationId xmlns:p14="http://schemas.microsoft.com/office/powerpoint/2010/main" val="9857659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3A154-014B-50CE-C44C-0DED407688A3}"/>
              </a:ext>
            </a:extLst>
          </p:cNvPr>
          <p:cNvSpPr>
            <a:spLocks noGrp="1"/>
          </p:cNvSpPr>
          <p:nvPr>
            <p:ph type="title"/>
          </p:nvPr>
        </p:nvSpPr>
        <p:spPr>
          <a:xfrm>
            <a:off x="2600325" y="360087"/>
            <a:ext cx="8369300" cy="1413426"/>
          </a:xfrm>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38100">
            <a:solidFill>
              <a:schemeClr val="tx1"/>
            </a:solidFill>
          </a:ln>
          <a:effectLst>
            <a:glow rad="139700">
              <a:schemeClr val="tx1">
                <a:alpha val="40000"/>
              </a:schemeClr>
            </a:glow>
          </a:effectLst>
          <a:scene3d>
            <a:camera prst="orthographicFront"/>
            <a:lightRig rig="threePt" dir="t"/>
          </a:scene3d>
          <a:sp3d>
            <a:bevelT w="114300" prst="artDeco"/>
            <a:bevelB w="114300" prst="artDeco"/>
          </a:sp3d>
        </p:spPr>
        <p:style>
          <a:lnRef idx="2">
            <a:schemeClr val="dk1"/>
          </a:lnRef>
          <a:fillRef idx="1">
            <a:schemeClr val="lt1"/>
          </a:fillRef>
          <a:effectRef idx="0">
            <a:schemeClr val="dk1"/>
          </a:effectRef>
          <a:fontRef idx="minor">
            <a:schemeClr val="dk1"/>
          </a:fontRef>
        </p:style>
        <p:txBody>
          <a:bodyPr>
            <a:normAutofit/>
          </a:bodyPr>
          <a:lstStyle/>
          <a:p>
            <a:r>
              <a:rPr lang="en-US" sz="5000" b="1" dirty="0"/>
              <a:t>Work of the NJLRC</a:t>
            </a:r>
          </a:p>
        </p:txBody>
      </p:sp>
      <p:pic>
        <p:nvPicPr>
          <p:cNvPr id="4" name="Content Placeholder 3">
            <a:extLst>
              <a:ext uri="{FF2B5EF4-FFF2-40B4-BE49-F238E27FC236}">
                <a16:creationId xmlns:a16="http://schemas.microsoft.com/office/drawing/2014/main" id="{DE20BF07-E608-020E-22DC-966898BC49F9}"/>
              </a:ext>
            </a:extLst>
          </p:cNvPr>
          <p:cNvPicPr>
            <a:picLocks noGrp="1" noChangeAspect="1"/>
          </p:cNvPicPr>
          <p:nvPr>
            <p:ph idx="1"/>
          </p:nvPr>
        </p:nvPicPr>
        <p:blipFill>
          <a:blip r:embed="rId2"/>
          <a:stretch>
            <a:fillRect/>
          </a:stretch>
        </p:blipFill>
        <p:spPr>
          <a:xfrm>
            <a:off x="2381251" y="2180660"/>
            <a:ext cx="8588374" cy="3991540"/>
          </a:xfrm>
          <a:prstGeom prst="rect">
            <a:avLst/>
          </a:prstGeom>
        </p:spPr>
      </p:pic>
    </p:spTree>
    <p:extLst>
      <p:ext uri="{BB962C8B-B14F-4D97-AF65-F5344CB8AC3E}">
        <p14:creationId xmlns:p14="http://schemas.microsoft.com/office/powerpoint/2010/main" val="21355633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6BF95-1B81-0E80-1979-886671BEA9B2}"/>
              </a:ext>
            </a:extLst>
          </p:cNvPr>
          <p:cNvSpPr>
            <a:spLocks noGrp="1"/>
          </p:cNvSpPr>
          <p:nvPr>
            <p:ph type="title"/>
          </p:nvPr>
        </p:nvSpPr>
        <p:spPr>
          <a:xfrm>
            <a:off x="2236787" y="352425"/>
            <a:ext cx="8774114" cy="1752599"/>
          </a:xfrm>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38100"/>
          <a:effectLst>
            <a:glow rad="139700">
              <a:schemeClr val="tx1">
                <a:alpha val="40000"/>
              </a:schemeClr>
            </a:glow>
          </a:effectLst>
        </p:spPr>
        <p:style>
          <a:lnRef idx="2">
            <a:schemeClr val="dk1"/>
          </a:lnRef>
          <a:fillRef idx="1">
            <a:schemeClr val="lt1"/>
          </a:fillRef>
          <a:effectRef idx="0">
            <a:schemeClr val="dk1"/>
          </a:effectRef>
          <a:fontRef idx="minor">
            <a:schemeClr val="dk1"/>
          </a:fontRef>
        </p:style>
        <p:txBody>
          <a:bodyPr>
            <a:normAutofit/>
          </a:bodyPr>
          <a:lstStyle/>
          <a:p>
            <a:r>
              <a:rPr lang="en-US" sz="4500" b="1" dirty="0"/>
              <a:t>Categories of NJLRC projects</a:t>
            </a:r>
          </a:p>
        </p:txBody>
      </p:sp>
      <p:sp>
        <p:nvSpPr>
          <p:cNvPr id="3" name="Content Placeholder 2">
            <a:extLst>
              <a:ext uri="{FF2B5EF4-FFF2-40B4-BE49-F238E27FC236}">
                <a16:creationId xmlns:a16="http://schemas.microsoft.com/office/drawing/2014/main" id="{E2990634-0D38-33B9-4C7B-B8C92E8B5C30}"/>
              </a:ext>
            </a:extLst>
          </p:cNvPr>
          <p:cNvSpPr>
            <a:spLocks noGrp="1"/>
          </p:cNvSpPr>
          <p:nvPr>
            <p:ph idx="1"/>
          </p:nvPr>
        </p:nvSpPr>
        <p:spPr>
          <a:xfrm>
            <a:off x="1598610" y="2367023"/>
            <a:ext cx="10018713" cy="4299995"/>
          </a:xfrm>
        </p:spPr>
        <p:txBody>
          <a:bodyPr>
            <a:normAutofit fontScale="92500" lnSpcReduction="10000"/>
          </a:bodyPr>
          <a:lstStyle/>
          <a:p>
            <a:r>
              <a:rPr lang="en-US" dirty="0"/>
              <a:t>We’ve touched on sources of projects, and the broad scope of the Commission’s mandate, but can its projects be categorized for purposes of review?</a:t>
            </a:r>
          </a:p>
          <a:p>
            <a:r>
              <a:rPr lang="en-US" dirty="0"/>
              <a:t>They can be categorized in a number of ways - one option is to divide them into 4 general categories loosely described as:</a:t>
            </a:r>
          </a:p>
          <a:p>
            <a:pPr lvl="1"/>
            <a:r>
              <a:rPr lang="en-US" dirty="0"/>
              <a:t>1. Projects that “clean up” or organize statutory provisions;</a:t>
            </a:r>
          </a:p>
          <a:p>
            <a:pPr lvl="1"/>
            <a:r>
              <a:rPr lang="en-US" dirty="0"/>
              <a:t>2. Projects that capture what the current law is – incorporating one or more judicial determinations into the statute;</a:t>
            </a:r>
          </a:p>
          <a:p>
            <a:pPr lvl="1"/>
            <a:r>
              <a:rPr lang="en-US" dirty="0"/>
              <a:t>3. Projects that raise issues for legislative consideration, even if the Commission does not make a specific recommendation; and </a:t>
            </a:r>
          </a:p>
          <a:p>
            <a:pPr lvl="1"/>
            <a:r>
              <a:rPr lang="en-US" dirty="0"/>
              <a:t>4. Projects based on uniform laws.  </a:t>
            </a:r>
          </a:p>
          <a:p>
            <a:pPr marL="457188" lvl="1" indent="0">
              <a:buNone/>
            </a:pPr>
            <a:r>
              <a:rPr lang="en-US" dirty="0"/>
              <a:t>(content contained on the following slides is drawn from the Commission’s Reports: </a:t>
            </a:r>
            <a:r>
              <a:rPr lang="en-US" dirty="0">
                <a:hlinkClick r:id="rId2"/>
              </a:rPr>
              <a:t>https://www.njlrc.org/final-reports-recommendations-1</a:t>
            </a:r>
            <a:r>
              <a:rPr lang="en-US" dirty="0"/>
              <a:t>)</a:t>
            </a:r>
          </a:p>
        </p:txBody>
      </p:sp>
    </p:spTree>
    <p:extLst>
      <p:ext uri="{BB962C8B-B14F-4D97-AF65-F5344CB8AC3E}">
        <p14:creationId xmlns:p14="http://schemas.microsoft.com/office/powerpoint/2010/main" val="752843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26A0A-9A87-E101-1CEB-503F2074AD12}"/>
              </a:ext>
            </a:extLst>
          </p:cNvPr>
          <p:cNvSpPr>
            <a:spLocks noGrp="1"/>
          </p:cNvSpPr>
          <p:nvPr>
            <p:ph type="title"/>
          </p:nvPr>
        </p:nvSpPr>
        <p:spPr>
          <a:xfrm>
            <a:off x="2913061" y="304800"/>
            <a:ext cx="8193089" cy="1752599"/>
          </a:xfr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w="38100">
            <a:solidFill>
              <a:schemeClr val="tx1"/>
            </a:solidFill>
          </a:ln>
          <a:effectLst>
            <a:glow rad="228600">
              <a:schemeClr val="tx1">
                <a:alpha val="40000"/>
              </a:schemeClr>
            </a:glow>
          </a:effectLst>
          <a:scene3d>
            <a:camera prst="orthographicFront"/>
            <a:lightRig rig="threePt" dir="t"/>
          </a:scene3d>
          <a:sp3d>
            <a:bevelT w="114300" prst="artDeco"/>
            <a:bevelB w="114300" prst="artDeco"/>
          </a:sp3d>
        </p:spPr>
        <p:style>
          <a:lnRef idx="2">
            <a:schemeClr val="dk1"/>
          </a:lnRef>
          <a:fillRef idx="1">
            <a:schemeClr val="lt1"/>
          </a:fillRef>
          <a:effectRef idx="0">
            <a:schemeClr val="dk1"/>
          </a:effectRef>
          <a:fontRef idx="minor">
            <a:schemeClr val="dk1"/>
          </a:fontRef>
        </p:style>
        <p:txBody>
          <a:bodyPr>
            <a:normAutofit/>
          </a:bodyPr>
          <a:lstStyle/>
          <a:p>
            <a:r>
              <a:rPr lang="en-US" sz="5000" b="1" dirty="0"/>
              <a:t>Clean up – Examples</a:t>
            </a:r>
          </a:p>
        </p:txBody>
      </p:sp>
      <p:sp>
        <p:nvSpPr>
          <p:cNvPr id="3" name="Content Placeholder 2">
            <a:extLst>
              <a:ext uri="{FF2B5EF4-FFF2-40B4-BE49-F238E27FC236}">
                <a16:creationId xmlns:a16="http://schemas.microsoft.com/office/drawing/2014/main" id="{043FA019-A139-A1AD-FF41-5692360C6F1D}"/>
              </a:ext>
            </a:extLst>
          </p:cNvPr>
          <p:cNvSpPr>
            <a:spLocks noGrp="1"/>
          </p:cNvSpPr>
          <p:nvPr>
            <p:ph idx="1"/>
          </p:nvPr>
        </p:nvSpPr>
        <p:spPr>
          <a:xfrm>
            <a:off x="2913061" y="2324099"/>
            <a:ext cx="7602540" cy="3962401"/>
          </a:xfrm>
        </p:spPr>
        <p:txBody>
          <a:bodyPr/>
          <a:lstStyle/>
          <a:p>
            <a:r>
              <a:rPr lang="en-US" sz="2800" dirty="0"/>
              <a:t> Inmate, Use of the Term in New Jersey Statutes (2022)</a:t>
            </a:r>
          </a:p>
          <a:p>
            <a:r>
              <a:rPr lang="en-US" sz="2800" dirty="0"/>
              <a:t> </a:t>
            </a:r>
            <a:r>
              <a:rPr kumimoji="0" lang="en-US" sz="2800" b="0" i="0" u="none" strike="noStrike" kern="1200" cap="none" spc="0" normalizeH="0" baseline="0" noProof="0" dirty="0">
                <a:ln>
                  <a:noFill/>
                </a:ln>
                <a:solidFill>
                  <a:prstClr val="black">
                    <a:lumMod val="85000"/>
                    <a:lumOff val="15000"/>
                  </a:prstClr>
                </a:solidFill>
                <a:effectLst/>
                <a:uLnTx/>
                <a:uFillTx/>
                <a:ea typeface="+mn-ea"/>
                <a:cs typeface="+mn-cs"/>
              </a:rPr>
              <a:t>PERS Re-Enrollment as a Critical Need Employee (2022)</a:t>
            </a:r>
          </a:p>
          <a:p>
            <a:pPr marL="285743" marR="0" lvl="0" indent="-285743" algn="l" defTabSz="457189" rtl="0" eaLnBrk="1" fontAlgn="auto" latinLnBrk="0" hangingPunct="1">
              <a:lnSpc>
                <a:spcPct val="100000"/>
              </a:lnSpc>
              <a:spcBef>
                <a:spcPct val="20000"/>
              </a:spcBef>
              <a:spcAft>
                <a:spcPts val="600"/>
              </a:spcAft>
              <a:buClr>
                <a:srgbClr val="4A66AC"/>
              </a:buClr>
              <a:buSzPct val="115000"/>
              <a:buFont typeface="Arial"/>
              <a:buChar char="•"/>
              <a:tabLst/>
              <a:defRPr/>
            </a:pPr>
            <a:r>
              <a:rPr lang="en-US" sz="2800" dirty="0">
                <a:solidFill>
                  <a:prstClr val="black">
                    <a:lumMod val="85000"/>
                    <a:lumOff val="15000"/>
                  </a:prstClr>
                </a:solidFill>
              </a:rPr>
              <a:t> </a:t>
            </a:r>
            <a:r>
              <a:rPr kumimoji="0" lang="en-US" sz="2800" b="0" i="0" u="none" strike="noStrike" kern="1200" cap="none" spc="0" normalizeH="0" baseline="0" noProof="0" dirty="0">
                <a:ln>
                  <a:noFill/>
                </a:ln>
                <a:solidFill>
                  <a:prstClr val="black">
                    <a:lumMod val="85000"/>
                    <a:lumOff val="15000"/>
                  </a:prstClr>
                </a:solidFill>
                <a:effectLst/>
                <a:uLnTx/>
                <a:uFillTx/>
                <a:ea typeface="+mn-ea"/>
                <a:cs typeface="+mn-cs"/>
              </a:rPr>
              <a:t>Public Health – Definitions (2022)</a:t>
            </a:r>
          </a:p>
          <a:p>
            <a:r>
              <a:rPr lang="en-US" sz="2800" dirty="0"/>
              <a:t> Workhouse, Use of the Word (2021) </a:t>
            </a:r>
          </a:p>
          <a:p>
            <a:endParaRPr lang="en-US" dirty="0"/>
          </a:p>
        </p:txBody>
      </p:sp>
    </p:spTree>
    <p:extLst>
      <p:ext uri="{BB962C8B-B14F-4D97-AF65-F5344CB8AC3E}">
        <p14:creationId xmlns:p14="http://schemas.microsoft.com/office/powerpoint/2010/main" val="23522175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ED341-FE97-B948-6930-35576CD8435A}"/>
              </a:ext>
            </a:extLst>
          </p:cNvPr>
          <p:cNvSpPr>
            <a:spLocks noGrp="1"/>
          </p:cNvSpPr>
          <p:nvPr>
            <p:ph type="title"/>
          </p:nvPr>
        </p:nvSpPr>
        <p:spPr>
          <a:xfrm>
            <a:off x="2562225" y="342901"/>
            <a:ext cx="8664574" cy="1638300"/>
          </a:xfr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w="38100"/>
          <a:effectLst>
            <a:glow rad="139700">
              <a:schemeClr val="tx1">
                <a:alpha val="40000"/>
              </a:schemeClr>
            </a:glow>
          </a:effectLst>
          <a:scene3d>
            <a:camera prst="orthographicFront"/>
            <a:lightRig rig="threePt" dir="t"/>
          </a:scene3d>
          <a:sp3d>
            <a:bevelT w="114300" prst="artDeco"/>
            <a:bevelB w="114300" prst="artDeco"/>
          </a:sp3d>
        </p:spPr>
        <p:style>
          <a:lnRef idx="2">
            <a:schemeClr val="dk1"/>
          </a:lnRef>
          <a:fillRef idx="1">
            <a:schemeClr val="lt1"/>
          </a:fillRef>
          <a:effectRef idx="0">
            <a:schemeClr val="dk1"/>
          </a:effectRef>
          <a:fontRef idx="minor">
            <a:schemeClr val="dk1"/>
          </a:fontRef>
        </p:style>
        <p:txBody>
          <a:bodyPr>
            <a:normAutofit/>
          </a:bodyPr>
          <a:lstStyle/>
          <a:p>
            <a:r>
              <a:rPr lang="en-US" sz="5000" b="1" dirty="0"/>
              <a:t>Capture – Examples</a:t>
            </a:r>
          </a:p>
        </p:txBody>
      </p:sp>
      <p:sp>
        <p:nvSpPr>
          <p:cNvPr id="3" name="Content Placeholder 2">
            <a:extLst>
              <a:ext uri="{FF2B5EF4-FFF2-40B4-BE49-F238E27FC236}">
                <a16:creationId xmlns:a16="http://schemas.microsoft.com/office/drawing/2014/main" id="{D15E3D28-13AD-0362-1ACA-9094F762017D}"/>
              </a:ext>
            </a:extLst>
          </p:cNvPr>
          <p:cNvSpPr>
            <a:spLocks noGrp="1"/>
          </p:cNvSpPr>
          <p:nvPr>
            <p:ph idx="1"/>
          </p:nvPr>
        </p:nvSpPr>
        <p:spPr>
          <a:xfrm>
            <a:off x="1885155" y="2438397"/>
            <a:ext cx="10018713" cy="3962401"/>
          </a:xfrm>
        </p:spPr>
        <p:txBody>
          <a:bodyPr/>
          <a:lstStyle/>
          <a:p>
            <a:r>
              <a:rPr lang="en-US" sz="2800" dirty="0"/>
              <a:t>Interpretation of the Receivership Act (2022)</a:t>
            </a:r>
          </a:p>
          <a:p>
            <a:r>
              <a:rPr lang="en-US" sz="2800" dirty="0"/>
              <a:t>Roll-back Taxes in the Farmland Preservation Act (2022)</a:t>
            </a:r>
          </a:p>
          <a:p>
            <a:r>
              <a:rPr kumimoji="0" lang="en-US" sz="2800" b="0" i="0" u="none" strike="noStrike" kern="1200" cap="none" spc="0" normalizeH="0" baseline="0" noProof="0" dirty="0">
                <a:ln>
                  <a:noFill/>
                </a:ln>
                <a:solidFill>
                  <a:prstClr val="black">
                    <a:lumMod val="85000"/>
                    <a:lumOff val="15000"/>
                  </a:prstClr>
                </a:solidFill>
                <a:effectLst/>
                <a:uLnTx/>
                <a:uFillTx/>
                <a:ea typeface="+mn-ea"/>
                <a:cs typeface="+mn-cs"/>
              </a:rPr>
              <a:t>Self-Representation in Involuntary Commitment and Termination of Parental Rights Matters (2022) </a:t>
            </a:r>
            <a:endParaRPr lang="en-US" sz="2800" dirty="0"/>
          </a:p>
          <a:p>
            <a:r>
              <a:rPr lang="en-US" sz="2800" dirty="0"/>
              <a:t>Workers’ Compensation – “Recreational or Social Activities” (2023)</a:t>
            </a:r>
          </a:p>
          <a:p>
            <a:endParaRPr lang="en-US" dirty="0"/>
          </a:p>
        </p:txBody>
      </p:sp>
    </p:spTree>
    <p:extLst>
      <p:ext uri="{BB962C8B-B14F-4D97-AF65-F5344CB8AC3E}">
        <p14:creationId xmlns:p14="http://schemas.microsoft.com/office/powerpoint/2010/main" val="2576757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08F94D66-27EC-4CB8-8226-D7F41C16186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100" y="-4763"/>
            <a:ext cx="5014912" cy="6862763"/>
            <a:chOff x="2928938" y="-4763"/>
            <a:chExt cx="5014912" cy="6862763"/>
          </a:xfrm>
        </p:grpSpPr>
        <p:sp>
          <p:nvSpPr>
            <p:cNvPr id="9" name="Freeform 6">
              <a:extLst>
                <a:ext uri="{FF2B5EF4-FFF2-40B4-BE49-F238E27FC236}">
                  <a16:creationId xmlns:a16="http://schemas.microsoft.com/office/drawing/2014/main" id="{1A53964C-7D93-4C48-A4A6-C4C2C393C5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txBody>
            <a:bodyPr/>
            <a:lstStyle/>
            <a:p>
              <a:endParaRPr lang="en-US"/>
            </a:p>
          </p:txBody>
        </p:sp>
        <p:sp>
          <p:nvSpPr>
            <p:cNvPr id="10" name="Freeform 7">
              <a:extLst>
                <a:ext uri="{FF2B5EF4-FFF2-40B4-BE49-F238E27FC236}">
                  <a16:creationId xmlns:a16="http://schemas.microsoft.com/office/drawing/2014/main" id="{9C944EEC-539E-4389-8785-58E65D04E8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txBody>
            <a:bodyPr/>
            <a:lstStyle/>
            <a:p>
              <a:endParaRPr lang="en-US"/>
            </a:p>
          </p:txBody>
        </p:sp>
        <p:sp>
          <p:nvSpPr>
            <p:cNvPr id="11" name="Freeform 9">
              <a:extLst>
                <a:ext uri="{FF2B5EF4-FFF2-40B4-BE49-F238E27FC236}">
                  <a16:creationId xmlns:a16="http://schemas.microsoft.com/office/drawing/2014/main" id="{7836EB7E-895C-4D68-B92E-312B371CBD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txBody>
            <a:bodyPr/>
            <a:lstStyle/>
            <a:p>
              <a:endParaRPr lang="en-US"/>
            </a:p>
          </p:txBody>
        </p:sp>
        <p:sp>
          <p:nvSpPr>
            <p:cNvPr id="12" name="Freeform 10">
              <a:extLst>
                <a:ext uri="{FF2B5EF4-FFF2-40B4-BE49-F238E27FC236}">
                  <a16:creationId xmlns:a16="http://schemas.microsoft.com/office/drawing/2014/main" id="{0F29242B-8CE7-4636-B326-4BEE42EB6D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txBody>
            <a:bodyPr/>
            <a:lstStyle/>
            <a:p>
              <a:endParaRPr lang="en-US"/>
            </a:p>
          </p:txBody>
        </p:sp>
        <p:sp>
          <p:nvSpPr>
            <p:cNvPr id="13" name="Freeform 11">
              <a:extLst>
                <a:ext uri="{FF2B5EF4-FFF2-40B4-BE49-F238E27FC236}">
                  <a16:creationId xmlns:a16="http://schemas.microsoft.com/office/drawing/2014/main" id="{4D0B8E9A-7727-4AD9-974E-8815F0B20E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txBody>
            <a:bodyPr/>
            <a:lstStyle/>
            <a:p>
              <a:endParaRPr lang="en-US"/>
            </a:p>
          </p:txBody>
        </p:sp>
        <p:sp>
          <p:nvSpPr>
            <p:cNvPr id="14" name="Freeform 12">
              <a:extLst>
                <a:ext uri="{FF2B5EF4-FFF2-40B4-BE49-F238E27FC236}">
                  <a16:creationId xmlns:a16="http://schemas.microsoft.com/office/drawing/2014/main" id="{1CD6C65C-71BE-4549-926A-1C1135FD06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txBody>
            <a:bodyPr/>
            <a:lstStyle/>
            <a:p>
              <a:endParaRPr lang="en-US"/>
            </a:p>
          </p:txBody>
        </p:sp>
      </p:grpSp>
      <p:pic>
        <p:nvPicPr>
          <p:cNvPr id="4" name="Picture 3" descr="Illuminated San Francisco City Hall">
            <a:extLst>
              <a:ext uri="{FF2B5EF4-FFF2-40B4-BE49-F238E27FC236}">
                <a16:creationId xmlns:a16="http://schemas.microsoft.com/office/drawing/2014/main" id="{ABF92D05-FC27-3FE3-CF94-1B7F78254C6C}"/>
              </a:ext>
            </a:extLst>
          </p:cNvPr>
          <p:cNvPicPr>
            <a:picLocks noChangeAspect="1"/>
          </p:cNvPicPr>
          <p:nvPr/>
        </p:nvPicPr>
        <p:blipFill rotWithShape="1">
          <a:blip r:embed="rId2">
            <a:duotone>
              <a:schemeClr val="bg2">
                <a:shade val="45000"/>
                <a:satMod val="135000"/>
              </a:schemeClr>
              <a:prstClr val="white"/>
            </a:duotone>
            <a:alphaModFix amt="0"/>
          </a:blip>
          <a:srcRect t="15730"/>
          <a:stretch/>
        </p:blipFill>
        <p:spPr>
          <a:xfrm>
            <a:off x="20" y="10"/>
            <a:ext cx="12191980" cy="6857990"/>
          </a:xfrm>
          <a:prstGeom prst="rect">
            <a:avLst/>
          </a:prstGeom>
        </p:spPr>
      </p:pic>
      <p:grpSp>
        <p:nvGrpSpPr>
          <p:cNvPr id="16" name="Group 15">
            <a:extLst>
              <a:ext uri="{FF2B5EF4-FFF2-40B4-BE49-F238E27FC236}">
                <a16:creationId xmlns:a16="http://schemas.microsoft.com/office/drawing/2014/main" id="{503816F2-40D5-4C23-AF57-063E3923610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6100" y="-4763"/>
            <a:ext cx="5014912" cy="6862763"/>
            <a:chOff x="2928938" y="-4763"/>
            <a:chExt cx="5014912" cy="6862763"/>
          </a:xfrm>
        </p:grpSpPr>
        <p:sp>
          <p:nvSpPr>
            <p:cNvPr id="17" name="Freeform 6">
              <a:extLst>
                <a:ext uri="{FF2B5EF4-FFF2-40B4-BE49-F238E27FC236}">
                  <a16:creationId xmlns:a16="http://schemas.microsoft.com/office/drawing/2014/main" id="{DBF222D0-66E9-48F8-B249-75AF858DFD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txBody>
            <a:bodyPr/>
            <a:lstStyle/>
            <a:p>
              <a:endParaRPr lang="en-US"/>
            </a:p>
          </p:txBody>
        </p:sp>
        <p:sp>
          <p:nvSpPr>
            <p:cNvPr id="18" name="Freeform 7">
              <a:extLst>
                <a:ext uri="{FF2B5EF4-FFF2-40B4-BE49-F238E27FC236}">
                  <a16:creationId xmlns:a16="http://schemas.microsoft.com/office/drawing/2014/main" id="{5312FABD-B1AF-4E20-A8BF-0A6F0C42C8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txBody>
            <a:bodyPr/>
            <a:lstStyle/>
            <a:p>
              <a:endParaRPr lang="en-US"/>
            </a:p>
          </p:txBody>
        </p:sp>
        <p:sp>
          <p:nvSpPr>
            <p:cNvPr id="19" name="Freeform 9">
              <a:extLst>
                <a:ext uri="{FF2B5EF4-FFF2-40B4-BE49-F238E27FC236}">
                  <a16:creationId xmlns:a16="http://schemas.microsoft.com/office/drawing/2014/main" id="{E6E2E6E5-F3C0-4B1A-8CEF-1F057A2804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txBody>
            <a:bodyPr/>
            <a:lstStyle/>
            <a:p>
              <a:endParaRPr lang="en-US"/>
            </a:p>
          </p:txBody>
        </p:sp>
        <p:sp>
          <p:nvSpPr>
            <p:cNvPr id="20" name="Freeform 10">
              <a:extLst>
                <a:ext uri="{FF2B5EF4-FFF2-40B4-BE49-F238E27FC236}">
                  <a16:creationId xmlns:a16="http://schemas.microsoft.com/office/drawing/2014/main" id="{850A45DB-9259-4551-88A8-0D3D3E4FD46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txBody>
            <a:bodyPr/>
            <a:lstStyle/>
            <a:p>
              <a:endParaRPr lang="en-US"/>
            </a:p>
          </p:txBody>
        </p:sp>
        <p:sp>
          <p:nvSpPr>
            <p:cNvPr id="21" name="Freeform 11">
              <a:extLst>
                <a:ext uri="{FF2B5EF4-FFF2-40B4-BE49-F238E27FC236}">
                  <a16:creationId xmlns:a16="http://schemas.microsoft.com/office/drawing/2014/main" id="{615A3848-AC67-4C67-A516-2823179F07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txBody>
            <a:bodyPr/>
            <a:lstStyle/>
            <a:p>
              <a:endParaRPr lang="en-US"/>
            </a:p>
          </p:txBody>
        </p:sp>
        <p:sp>
          <p:nvSpPr>
            <p:cNvPr id="22" name="Freeform 12">
              <a:extLst>
                <a:ext uri="{FF2B5EF4-FFF2-40B4-BE49-F238E27FC236}">
                  <a16:creationId xmlns:a16="http://schemas.microsoft.com/office/drawing/2014/main" id="{13BA5F40-CE6A-44DD-BBCE-EA36A12F39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txBody>
            <a:bodyPr/>
            <a:lstStyle/>
            <a:p>
              <a:endParaRPr lang="en-US"/>
            </a:p>
          </p:txBody>
        </p:sp>
      </p:grpSp>
      <p:sp>
        <p:nvSpPr>
          <p:cNvPr id="2" name="Title 1">
            <a:extLst>
              <a:ext uri="{FF2B5EF4-FFF2-40B4-BE49-F238E27FC236}">
                <a16:creationId xmlns:a16="http://schemas.microsoft.com/office/drawing/2014/main" id="{414F7F68-EE0A-686A-4EAD-DDF4B33273A8}"/>
              </a:ext>
            </a:extLst>
          </p:cNvPr>
          <p:cNvSpPr>
            <a:spLocks noGrp="1"/>
          </p:cNvSpPr>
          <p:nvPr>
            <p:ph type="title"/>
          </p:nvPr>
        </p:nvSpPr>
        <p:spPr>
          <a:xfrm>
            <a:off x="2928401" y="1380068"/>
            <a:ext cx="8574622" cy="2616199"/>
          </a:xfrm>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76200"/>
          <a:effectLst>
            <a:glow rad="228600">
              <a:schemeClr val="tx1">
                <a:alpha val="40000"/>
              </a:schemeClr>
            </a:glow>
          </a:effectLst>
          <a:scene3d>
            <a:camera prst="orthographicFront"/>
            <a:lightRig rig="threePt" dir="t"/>
          </a:scene3d>
          <a:sp3d>
            <a:bevelT w="114300" prst="artDeco"/>
            <a:bevelB w="114300" prst="artDeco"/>
          </a:sp3d>
        </p:spPr>
        <p:style>
          <a:lnRef idx="2">
            <a:schemeClr val="dk1"/>
          </a:lnRef>
          <a:fillRef idx="1">
            <a:schemeClr val="lt1"/>
          </a:fillRef>
          <a:effectRef idx="0">
            <a:schemeClr val="dk1"/>
          </a:effectRef>
          <a:fontRef idx="minor">
            <a:schemeClr val="dk1"/>
          </a:fontRef>
        </p:style>
        <p:txBody>
          <a:bodyPr vert="horz" lIns="91440" tIns="45720" rIns="91440" bIns="45720" rtlCol="0" anchor="b">
            <a:normAutofit/>
          </a:bodyPr>
          <a:lstStyle/>
          <a:p>
            <a:pPr algn="ctr">
              <a:lnSpc>
                <a:spcPct val="90000"/>
              </a:lnSpc>
            </a:pPr>
            <a:r>
              <a:rPr lang="en-US" sz="4200" b="1" dirty="0">
                <a:solidFill>
                  <a:schemeClr val="tx1"/>
                </a:solidFill>
                <a:latin typeface="+mj-lt"/>
                <a:ea typeface="+mj-ea"/>
                <a:cs typeface="+mj-cs"/>
              </a:rPr>
              <a:t>Legislative Consideration of the Work of the New Jersey Law Revision Commission</a:t>
            </a:r>
            <a:br>
              <a:rPr lang="en-US" sz="4200" b="1" dirty="0">
                <a:solidFill>
                  <a:schemeClr val="tx1"/>
                </a:solidFill>
                <a:latin typeface="+mj-lt"/>
                <a:ea typeface="+mj-ea"/>
                <a:cs typeface="+mj-cs"/>
              </a:rPr>
            </a:br>
            <a:r>
              <a:rPr lang="en-US" sz="4200" b="1" dirty="0">
                <a:solidFill>
                  <a:schemeClr val="tx1"/>
                </a:solidFill>
                <a:latin typeface="+mj-lt"/>
                <a:ea typeface="+mj-ea"/>
                <a:cs typeface="+mj-cs"/>
              </a:rPr>
              <a:t>2022 - 2023</a:t>
            </a:r>
          </a:p>
        </p:txBody>
      </p:sp>
    </p:spTree>
    <p:extLst>
      <p:ext uri="{BB962C8B-B14F-4D97-AF65-F5344CB8AC3E}">
        <p14:creationId xmlns:p14="http://schemas.microsoft.com/office/powerpoint/2010/main" val="36412980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58F39-2697-34B4-E6E0-9F517E5308F8}"/>
              </a:ext>
            </a:extLst>
          </p:cNvPr>
          <p:cNvSpPr>
            <a:spLocks noGrp="1"/>
          </p:cNvSpPr>
          <p:nvPr>
            <p:ph type="title"/>
          </p:nvPr>
        </p:nvSpPr>
        <p:spPr>
          <a:xfrm>
            <a:off x="2438400" y="395289"/>
            <a:ext cx="8340724" cy="1752599"/>
          </a:xfr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w="38100"/>
          <a:effectLst>
            <a:glow rad="139700">
              <a:schemeClr val="tx1">
                <a:alpha val="40000"/>
              </a:schemeClr>
            </a:glow>
          </a:effectLst>
          <a:scene3d>
            <a:camera prst="orthographicFront"/>
            <a:lightRig rig="threePt" dir="t"/>
          </a:scene3d>
          <a:sp3d>
            <a:bevelT w="114300" prst="artDeco"/>
            <a:bevelB w="114300" prst="artDeco"/>
          </a:sp3d>
        </p:spPr>
        <p:style>
          <a:lnRef idx="2">
            <a:schemeClr val="dk1"/>
          </a:lnRef>
          <a:fillRef idx="1">
            <a:schemeClr val="lt1"/>
          </a:fillRef>
          <a:effectRef idx="0">
            <a:schemeClr val="dk1"/>
          </a:effectRef>
          <a:fontRef idx="minor">
            <a:schemeClr val="dk1"/>
          </a:fontRef>
        </p:style>
        <p:txBody>
          <a:bodyPr>
            <a:normAutofit/>
          </a:bodyPr>
          <a:lstStyle/>
          <a:p>
            <a:r>
              <a:rPr lang="en-US" sz="5000" b="1" dirty="0"/>
              <a:t>Consideration – Examples</a:t>
            </a:r>
          </a:p>
        </p:txBody>
      </p:sp>
      <p:sp>
        <p:nvSpPr>
          <p:cNvPr id="3" name="Content Placeholder 2">
            <a:extLst>
              <a:ext uri="{FF2B5EF4-FFF2-40B4-BE49-F238E27FC236}">
                <a16:creationId xmlns:a16="http://schemas.microsoft.com/office/drawing/2014/main" id="{A8E84004-CF0B-F672-A03F-3025CE9F2E0C}"/>
              </a:ext>
            </a:extLst>
          </p:cNvPr>
          <p:cNvSpPr>
            <a:spLocks noGrp="1"/>
          </p:cNvSpPr>
          <p:nvPr>
            <p:ph idx="1"/>
          </p:nvPr>
        </p:nvSpPr>
        <p:spPr>
          <a:xfrm>
            <a:off x="1884360" y="2247900"/>
            <a:ext cx="10018713" cy="3771900"/>
          </a:xfrm>
          <a:solidFill>
            <a:schemeClr val="bg1">
              <a:lumMod val="95000"/>
            </a:schemeClr>
          </a:solidFill>
        </p:spPr>
        <p:txBody>
          <a:bodyPr>
            <a:normAutofit/>
          </a:bodyPr>
          <a:lstStyle/>
          <a:p>
            <a:r>
              <a:rPr lang="en-US" sz="2800" dirty="0"/>
              <a:t>Organization of County Committees (2021)</a:t>
            </a:r>
          </a:p>
          <a:p>
            <a:r>
              <a:rPr lang="en-US" sz="2800" dirty="0"/>
              <a:t>Post-adjudication Incarceration of Juveniles (2021)</a:t>
            </a:r>
          </a:p>
          <a:p>
            <a:r>
              <a:rPr lang="en-US" sz="2800" dirty="0"/>
              <a:t>Rescue Doctrine (2022)</a:t>
            </a:r>
          </a:p>
          <a:p>
            <a:r>
              <a:rPr lang="en-US" sz="2800" dirty="0"/>
              <a:t>Statute of Limitations for Disputed Medical Provider Claims in Workers’ Compensation Cases (2021)</a:t>
            </a:r>
          </a:p>
        </p:txBody>
      </p:sp>
    </p:spTree>
    <p:extLst>
      <p:ext uri="{BB962C8B-B14F-4D97-AF65-F5344CB8AC3E}">
        <p14:creationId xmlns:p14="http://schemas.microsoft.com/office/powerpoint/2010/main" val="29526068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1B13F-B848-CE08-0D5C-A7132EF350A9}"/>
              </a:ext>
            </a:extLst>
          </p:cNvPr>
          <p:cNvSpPr>
            <a:spLocks noGrp="1"/>
          </p:cNvSpPr>
          <p:nvPr>
            <p:ph type="title"/>
          </p:nvPr>
        </p:nvSpPr>
        <p:spPr>
          <a:xfrm>
            <a:off x="2876550" y="381000"/>
            <a:ext cx="7788274" cy="1752599"/>
          </a:xfr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w="38100"/>
          <a:effectLst>
            <a:glow rad="139700">
              <a:schemeClr val="tx1">
                <a:alpha val="40000"/>
              </a:schemeClr>
            </a:glow>
          </a:effectLst>
          <a:scene3d>
            <a:camera prst="orthographicFront"/>
            <a:lightRig rig="threePt" dir="t"/>
          </a:scene3d>
          <a:sp3d>
            <a:bevelT w="114300" prst="artDeco"/>
            <a:bevelB w="114300" prst="artDeco"/>
          </a:sp3d>
        </p:spPr>
        <p:style>
          <a:lnRef idx="2">
            <a:schemeClr val="dk1"/>
          </a:lnRef>
          <a:fillRef idx="1">
            <a:schemeClr val="lt1"/>
          </a:fillRef>
          <a:effectRef idx="0">
            <a:schemeClr val="dk1"/>
          </a:effectRef>
          <a:fontRef idx="minor">
            <a:schemeClr val="dk1"/>
          </a:fontRef>
        </p:style>
        <p:txBody>
          <a:bodyPr>
            <a:normAutofit/>
          </a:bodyPr>
          <a:lstStyle/>
          <a:p>
            <a:r>
              <a:rPr lang="en-US" sz="5000" b="1" dirty="0"/>
              <a:t>UCC – Examples</a:t>
            </a:r>
          </a:p>
        </p:txBody>
      </p:sp>
      <p:sp>
        <p:nvSpPr>
          <p:cNvPr id="3" name="Content Placeholder 2">
            <a:extLst>
              <a:ext uri="{FF2B5EF4-FFF2-40B4-BE49-F238E27FC236}">
                <a16:creationId xmlns:a16="http://schemas.microsoft.com/office/drawing/2014/main" id="{D76769DD-A8D0-9DDD-3706-A279FE3EB195}"/>
              </a:ext>
            </a:extLst>
          </p:cNvPr>
          <p:cNvSpPr>
            <a:spLocks noGrp="1"/>
          </p:cNvSpPr>
          <p:nvPr>
            <p:ph idx="1"/>
          </p:nvPr>
        </p:nvSpPr>
        <p:spPr>
          <a:xfrm>
            <a:off x="1761330" y="2486024"/>
            <a:ext cx="10018713" cy="3895726"/>
          </a:xfrm>
        </p:spPr>
        <p:txBody>
          <a:bodyPr>
            <a:normAutofit/>
          </a:bodyPr>
          <a:lstStyle/>
          <a:p>
            <a:r>
              <a:rPr lang="en-US" sz="2800" dirty="0"/>
              <a:t>UCC – 2022 Amendments (2023)</a:t>
            </a:r>
          </a:p>
          <a:p>
            <a:r>
              <a:rPr lang="en-US" sz="2800" dirty="0"/>
              <a:t>Uniform Recognition and Enforcement of Canadian Domestic Violence Protection Orders Act (2021)</a:t>
            </a:r>
          </a:p>
          <a:p>
            <a:r>
              <a:rPr lang="en-US" sz="2800" dirty="0"/>
              <a:t>Uniform Power of Attorney Act (ongoing)</a:t>
            </a:r>
          </a:p>
          <a:p>
            <a:r>
              <a:rPr lang="en-US" sz="2800" dirty="0"/>
              <a:t>Uniform Powers of Appointment Act (ongoing)</a:t>
            </a:r>
          </a:p>
        </p:txBody>
      </p:sp>
    </p:spTree>
    <p:extLst>
      <p:ext uri="{BB962C8B-B14F-4D97-AF65-F5344CB8AC3E}">
        <p14:creationId xmlns:p14="http://schemas.microsoft.com/office/powerpoint/2010/main" val="3899714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89B4E-05DD-55C8-6C62-48A2F6D795A6}"/>
              </a:ext>
            </a:extLst>
          </p:cNvPr>
          <p:cNvSpPr>
            <a:spLocks noGrp="1"/>
          </p:cNvSpPr>
          <p:nvPr>
            <p:ph type="title"/>
          </p:nvPr>
        </p:nvSpPr>
        <p:spPr>
          <a:xfrm>
            <a:off x="2000250" y="438150"/>
            <a:ext cx="9407524" cy="1752599"/>
          </a:xfr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w="38100">
            <a:solidFill>
              <a:schemeClr val="tx1"/>
            </a:solidFill>
          </a:ln>
          <a:effectLst>
            <a:glow rad="228600">
              <a:schemeClr val="tx1">
                <a:alpha val="40000"/>
              </a:schemeClr>
            </a:glow>
          </a:effectLst>
          <a:scene3d>
            <a:camera prst="orthographicFront"/>
            <a:lightRig rig="threePt" dir="t"/>
          </a:scene3d>
          <a:sp3d>
            <a:bevelT w="114300" prst="artDeco"/>
            <a:bevelB w="114300" prst="artDeco"/>
          </a:sp3d>
        </p:spPr>
        <p:style>
          <a:lnRef idx="2">
            <a:schemeClr val="dk1"/>
          </a:lnRef>
          <a:fillRef idx="1">
            <a:schemeClr val="lt1"/>
          </a:fillRef>
          <a:effectRef idx="0">
            <a:schemeClr val="dk1"/>
          </a:effectRef>
          <a:fontRef idx="minor">
            <a:schemeClr val="dk1"/>
          </a:fontRef>
        </p:style>
        <p:txBody>
          <a:bodyPr>
            <a:normAutofit/>
          </a:bodyPr>
          <a:lstStyle/>
          <a:p>
            <a:r>
              <a:rPr lang="en-US" b="1" dirty="0"/>
              <a:t>Final Reports and Tentative Reports this Legislative Session</a:t>
            </a:r>
          </a:p>
        </p:txBody>
      </p:sp>
      <p:sp>
        <p:nvSpPr>
          <p:cNvPr id="3" name="Content Placeholder 2">
            <a:extLst>
              <a:ext uri="{FF2B5EF4-FFF2-40B4-BE49-F238E27FC236}">
                <a16:creationId xmlns:a16="http://schemas.microsoft.com/office/drawing/2014/main" id="{E43CB2B5-D32E-E832-CED2-04EE6499EE04}"/>
              </a:ext>
            </a:extLst>
          </p:cNvPr>
          <p:cNvSpPr>
            <a:spLocks noGrp="1"/>
          </p:cNvSpPr>
          <p:nvPr>
            <p:ph idx="1"/>
          </p:nvPr>
        </p:nvSpPr>
        <p:spPr>
          <a:xfrm>
            <a:off x="2227260" y="2647949"/>
            <a:ext cx="8993190" cy="3495676"/>
          </a:xfrm>
        </p:spPr>
        <p:txBody>
          <a:bodyPr>
            <a:noAutofit/>
          </a:bodyPr>
          <a:lstStyle/>
          <a:p>
            <a:r>
              <a:rPr lang="en-US" sz="3500" dirty="0"/>
              <a:t>Final Reports Released 2022 – 2023*: 18</a:t>
            </a:r>
          </a:p>
          <a:p>
            <a:r>
              <a:rPr lang="en-US" sz="3500" dirty="0"/>
              <a:t>Tentative Reports Released 2022 – 2023: 10</a:t>
            </a:r>
          </a:p>
          <a:p>
            <a:r>
              <a:rPr lang="en-US" sz="3500" dirty="0"/>
              <a:t>Work in Progress 2023: 42</a:t>
            </a:r>
          </a:p>
          <a:p>
            <a:pPr marL="0" indent="0">
              <a:buNone/>
            </a:pPr>
            <a:endParaRPr lang="en-US" sz="2000" dirty="0"/>
          </a:p>
          <a:p>
            <a:pPr marL="0" indent="0">
              <a:buNone/>
            </a:pPr>
            <a:r>
              <a:rPr lang="en-US" sz="2000" dirty="0"/>
              <a:t>* Through September Commission meeting.</a:t>
            </a:r>
          </a:p>
        </p:txBody>
      </p:sp>
    </p:spTree>
    <p:extLst>
      <p:ext uri="{BB962C8B-B14F-4D97-AF65-F5344CB8AC3E}">
        <p14:creationId xmlns:p14="http://schemas.microsoft.com/office/powerpoint/2010/main" val="4643212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C2C47-510B-1AD4-9EE0-18C0E8904A53}"/>
              </a:ext>
            </a:extLst>
          </p:cNvPr>
          <p:cNvSpPr>
            <a:spLocks noGrp="1"/>
          </p:cNvSpPr>
          <p:nvPr>
            <p:ph type="title"/>
          </p:nvPr>
        </p:nvSpPr>
        <p:spPr>
          <a:xfrm>
            <a:off x="2171699" y="333375"/>
            <a:ext cx="9331324" cy="1571625"/>
          </a:xfrm>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38100">
            <a:solidFill>
              <a:schemeClr val="tx1"/>
            </a:solidFill>
          </a:ln>
          <a:effectLst>
            <a:glow rad="228600">
              <a:schemeClr val="tx1">
                <a:alpha val="40000"/>
              </a:schemeClr>
            </a:glow>
          </a:effectLst>
          <a:scene3d>
            <a:camera prst="orthographicFront"/>
            <a:lightRig rig="threePt" dir="t"/>
          </a:scene3d>
          <a:sp3d>
            <a:bevelT w="114300" prst="artDeco"/>
            <a:bevelB w="114300" prst="artDeco"/>
          </a:sp3d>
        </p:spPr>
        <p:style>
          <a:lnRef idx="2">
            <a:schemeClr val="dk1"/>
          </a:lnRef>
          <a:fillRef idx="1">
            <a:schemeClr val="lt1"/>
          </a:fillRef>
          <a:effectRef idx="0">
            <a:schemeClr val="dk1"/>
          </a:effectRef>
          <a:fontRef idx="minor">
            <a:schemeClr val="dk1"/>
          </a:fontRef>
        </p:style>
        <p:txBody>
          <a:bodyPr>
            <a:normAutofit fontScale="90000"/>
          </a:bodyPr>
          <a:lstStyle/>
          <a:p>
            <a:r>
              <a:rPr lang="en-US" b="1" dirty="0"/>
              <a:t>Scope of Recreational and Social Activities Defense in N.J.S. 34:15-7 (FR 2023)</a:t>
            </a:r>
          </a:p>
        </p:txBody>
      </p:sp>
      <p:sp>
        <p:nvSpPr>
          <p:cNvPr id="3" name="Content Placeholder 2">
            <a:extLst>
              <a:ext uri="{FF2B5EF4-FFF2-40B4-BE49-F238E27FC236}">
                <a16:creationId xmlns:a16="http://schemas.microsoft.com/office/drawing/2014/main" id="{9A67E371-1BBE-65B7-AE26-D1332548E0CD}"/>
              </a:ext>
            </a:extLst>
          </p:cNvPr>
          <p:cNvSpPr>
            <a:spLocks noGrp="1"/>
          </p:cNvSpPr>
          <p:nvPr>
            <p:ph idx="1"/>
          </p:nvPr>
        </p:nvSpPr>
        <p:spPr>
          <a:xfrm>
            <a:off x="1484310" y="2352674"/>
            <a:ext cx="10018713" cy="4256470"/>
          </a:xfrm>
        </p:spPr>
        <p:txBody>
          <a:bodyPr>
            <a:normAutofit fontScale="77500" lnSpcReduction="20000"/>
          </a:bodyPr>
          <a:lstStyle/>
          <a:p>
            <a:r>
              <a:rPr lang="en-US" dirty="0"/>
              <a:t>In New Jersey, the Workers’ Compensation Act (WCA), authorizes an employer to assert certain defenses to compensation claims, including that “the natural and proximate cause of the injury or death” was participation in “recreational or social activities.” That defense is </a:t>
            </a:r>
            <a:r>
              <a:rPr lang="en-US" i="1" dirty="0"/>
              <a:t>not</a:t>
            </a:r>
            <a:r>
              <a:rPr lang="en-US" dirty="0"/>
              <a:t> applicable when an activity satisfies the two-pronged exception set forth in the statute: the activity (1) is “a regular incident of employment” and (2) it “produce[s] a benefit to the employer beyond improvement in employee health and morale.”</a:t>
            </a:r>
          </a:p>
          <a:p>
            <a:r>
              <a:rPr lang="en-US" dirty="0"/>
              <a:t>In </a:t>
            </a:r>
            <a:r>
              <a:rPr lang="en-US" i="1" dirty="0"/>
              <a:t>Goulding v. N.J. Friendship House, Inc.</a:t>
            </a:r>
            <a:r>
              <a:rPr lang="en-US" dirty="0"/>
              <a:t>, the New Jersey Supreme Court addressed whether an injury sustained by an employee who volunteered to cook at an employer-sponsored event was compensable. The </a:t>
            </a:r>
            <a:r>
              <a:rPr lang="en-US" i="1" dirty="0"/>
              <a:t>Goulding</a:t>
            </a:r>
            <a:r>
              <a:rPr lang="en-US" dirty="0"/>
              <a:t> Court held that the employee was entitled to compensation for her injuries.</a:t>
            </a:r>
          </a:p>
          <a:p>
            <a:r>
              <a:rPr lang="en-US" dirty="0"/>
              <a:t>Comments on the proposed modifications to N.J.S. 34:15-7 included both support and opposition, and one commenter proposed alternative language. Modifications to the draft were made in response to feedback. </a:t>
            </a:r>
          </a:p>
          <a:p>
            <a:r>
              <a:rPr lang="en-US" dirty="0"/>
              <a:t>The Commission recommends adding language to N.J.S. 34:15-7 to clarify the scope of the “recreational or social activities” defense, as discussed by the New Jersey Supreme Court in </a:t>
            </a:r>
            <a:r>
              <a:rPr lang="en-US" i="1" dirty="0"/>
              <a:t>Goulding</a:t>
            </a:r>
            <a:r>
              <a:rPr lang="en-US" dirty="0"/>
              <a:t>, and in a prior New Jersey Supreme Court case.</a:t>
            </a:r>
          </a:p>
        </p:txBody>
      </p:sp>
    </p:spTree>
    <p:extLst>
      <p:ext uri="{BB962C8B-B14F-4D97-AF65-F5344CB8AC3E}">
        <p14:creationId xmlns:p14="http://schemas.microsoft.com/office/powerpoint/2010/main" val="11639214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8E6BA-C2A8-E0B5-3052-5FA1A8222178}"/>
              </a:ext>
            </a:extLst>
          </p:cNvPr>
          <p:cNvSpPr>
            <a:spLocks noGrp="1"/>
          </p:cNvSpPr>
          <p:nvPr>
            <p:ph type="title"/>
          </p:nvPr>
        </p:nvSpPr>
        <p:spPr>
          <a:xfrm>
            <a:off x="2409825" y="209550"/>
            <a:ext cx="8877300" cy="1552575"/>
          </a:xfr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w="38100"/>
          <a:effectLst>
            <a:glow rad="228600">
              <a:schemeClr val="tx1">
                <a:alpha val="40000"/>
              </a:schemeClr>
            </a:glow>
          </a:effectLst>
          <a:scene3d>
            <a:camera prst="orthographicFront"/>
            <a:lightRig rig="threePt" dir="t"/>
          </a:scene3d>
          <a:sp3d>
            <a:bevelT w="114300" prst="artDeco"/>
            <a:bevelB w="114300" prst="artDeco"/>
          </a:sp3d>
        </p:spPr>
        <p:style>
          <a:lnRef idx="2">
            <a:schemeClr val="dk1"/>
          </a:lnRef>
          <a:fillRef idx="1">
            <a:schemeClr val="lt1"/>
          </a:fillRef>
          <a:effectRef idx="0">
            <a:schemeClr val="dk1"/>
          </a:effectRef>
          <a:fontRef idx="minor">
            <a:schemeClr val="dk1"/>
          </a:fontRef>
        </p:style>
        <p:txBody>
          <a:bodyPr>
            <a:normAutofit/>
          </a:bodyPr>
          <a:lstStyle/>
          <a:p>
            <a:r>
              <a:rPr lang="en-US" sz="3000" b="1" dirty="0"/>
              <a:t>Unemployment Benefits for Individuals Who Were Wrongfully Incarcerated (FR 2023)</a:t>
            </a:r>
          </a:p>
        </p:txBody>
      </p:sp>
      <p:sp>
        <p:nvSpPr>
          <p:cNvPr id="3" name="Content Placeholder 2">
            <a:extLst>
              <a:ext uri="{FF2B5EF4-FFF2-40B4-BE49-F238E27FC236}">
                <a16:creationId xmlns:a16="http://schemas.microsoft.com/office/drawing/2014/main" id="{03BECBE4-136E-E210-E940-17E2FEC9FFAD}"/>
              </a:ext>
            </a:extLst>
          </p:cNvPr>
          <p:cNvSpPr>
            <a:spLocks noGrp="1"/>
          </p:cNvSpPr>
          <p:nvPr>
            <p:ph idx="1"/>
          </p:nvPr>
        </p:nvSpPr>
        <p:spPr>
          <a:xfrm>
            <a:off x="1541460" y="2143126"/>
            <a:ext cx="10018713" cy="4010024"/>
          </a:xfrm>
        </p:spPr>
        <p:txBody>
          <a:bodyPr>
            <a:normAutofit fontScale="77500" lnSpcReduction="20000"/>
          </a:bodyPr>
          <a:lstStyle/>
          <a:p>
            <a:r>
              <a:rPr lang="en-US" dirty="0"/>
              <a:t>The New Jersey Unemployment Compensation Law provides that an individual who voluntarily leaves work “without good cause attributable to such work” is “disqualified for benefits” until certain conditions have been met. An individual’s separation from work as a result of incarceration is reviewed as if the individual voluntarily left their employment. </a:t>
            </a:r>
          </a:p>
          <a:p>
            <a:r>
              <a:rPr lang="en-US" dirty="0"/>
              <a:t>In </a:t>
            </a:r>
            <a:r>
              <a:rPr lang="en-US" i="1" dirty="0"/>
              <a:t>Haley v. Board of Review, Department of Labor</a:t>
            </a:r>
            <a:r>
              <a:rPr lang="en-US" dirty="0"/>
              <a:t>, the New Jersey Supreme Court examined “whether pretrial detention premised on charges that are subsequently dismissed is, automatically, a disqualifying separation from work within the meaning of the Act.” </a:t>
            </a:r>
          </a:p>
          <a:p>
            <a:r>
              <a:rPr lang="en-US" dirty="0"/>
              <a:t>The absence of statutory language regarding loss of employment due to wrongful incarceration means that “one arm of the government can cause the loss of a person’s job by detaining him on charges later dismissed by a grand jury, and…another arm can find that the exonerated worker ‘voluntarily’ left…without good cause… disabling him from receiving unemployment benefits.”</a:t>
            </a:r>
          </a:p>
          <a:p>
            <a:r>
              <a:rPr lang="en-US" dirty="0"/>
              <a:t>The Commission proposes modifications to N.J.S. 43:21-5 to include a rebuttable statutory presumption that the dismissal of charges, the grand jury’s decision not to indict, or a finding of not guilty after a trial, shall be presumptive evidence that the individual did not voluntarily leave work. </a:t>
            </a:r>
          </a:p>
        </p:txBody>
      </p:sp>
    </p:spTree>
    <p:extLst>
      <p:ext uri="{BB962C8B-B14F-4D97-AF65-F5344CB8AC3E}">
        <p14:creationId xmlns:p14="http://schemas.microsoft.com/office/powerpoint/2010/main" val="36024231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7846A-5E2D-1F5D-D360-E50F6EA06DCD}"/>
              </a:ext>
            </a:extLst>
          </p:cNvPr>
          <p:cNvSpPr>
            <a:spLocks noGrp="1"/>
          </p:cNvSpPr>
          <p:nvPr>
            <p:ph type="title"/>
          </p:nvPr>
        </p:nvSpPr>
        <p:spPr>
          <a:xfrm>
            <a:off x="2295525" y="276225"/>
            <a:ext cx="8924925" cy="1425253"/>
          </a:xfr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w="38100">
            <a:solidFill>
              <a:schemeClr val="tx1"/>
            </a:solidFill>
          </a:ln>
          <a:effectLst>
            <a:glow rad="228600">
              <a:schemeClr val="tx1">
                <a:alpha val="40000"/>
              </a:schemeClr>
            </a:glow>
            <a:outerShdw blurRad="50800" dist="38100" dir="18900000" algn="bl" rotWithShape="0">
              <a:prstClr val="black">
                <a:alpha val="40000"/>
              </a:prstClr>
            </a:outerShdw>
          </a:effectLst>
          <a:scene3d>
            <a:camera prst="orthographicFront"/>
            <a:lightRig rig="threePt" dir="t"/>
          </a:scene3d>
          <a:sp3d>
            <a:bevelT w="114300" prst="artDeco"/>
            <a:bevelB w="114300" prst="artDeco"/>
          </a:sp3d>
        </p:spPr>
        <p:txBody>
          <a:bodyPr>
            <a:normAutofit/>
          </a:bodyPr>
          <a:lstStyle/>
          <a:p>
            <a:r>
              <a:rPr lang="en-US" b="1" dirty="0"/>
              <a:t>Public Health – Definitions (FR 2022)</a:t>
            </a:r>
          </a:p>
        </p:txBody>
      </p:sp>
      <p:sp>
        <p:nvSpPr>
          <p:cNvPr id="3" name="Content Placeholder 2">
            <a:extLst>
              <a:ext uri="{FF2B5EF4-FFF2-40B4-BE49-F238E27FC236}">
                <a16:creationId xmlns:a16="http://schemas.microsoft.com/office/drawing/2014/main" id="{081311D2-8C46-4202-00A4-4722E3BE9B24}"/>
              </a:ext>
            </a:extLst>
          </p:cNvPr>
          <p:cNvSpPr>
            <a:spLocks noGrp="1"/>
          </p:cNvSpPr>
          <p:nvPr>
            <p:ph idx="1"/>
          </p:nvPr>
        </p:nvSpPr>
        <p:spPr>
          <a:xfrm>
            <a:off x="1484310" y="2176041"/>
            <a:ext cx="10018713" cy="3615159"/>
          </a:xfrm>
        </p:spPr>
        <p:txBody>
          <a:bodyPr>
            <a:normAutofit fontScale="77500" lnSpcReduction="20000"/>
          </a:bodyPr>
          <a:lstStyle/>
          <a:p>
            <a:r>
              <a:rPr lang="en-US" dirty="0"/>
              <a:t>In July 2017, the Commission authorized a project to consolidate two duplicative definition sections contained in Title 26 (Health Act).  The first statute in the Health Act, N.J.S. 26:1-1, defines the same six groups of terms as the statute immediately following it, N.J.S. 26:1A-1, using almost identical language. </a:t>
            </a:r>
          </a:p>
          <a:p>
            <a:r>
              <a:rPr lang="en-US" dirty="0"/>
              <a:t>After reviewing the large number of defined terms in the Health Act, Staff identified terms that are defined repeatedly and consistently, and are used throughout the Health Act, to be incorporated into a consolidated definition section. </a:t>
            </a:r>
          </a:p>
          <a:p>
            <a:r>
              <a:rPr lang="en-US" dirty="0"/>
              <a:t>With the goal of creating an easily identifiable and broadly applicable definition section at the beginning of the Health Act, the Commission recommends combining N.J.S. 26:1-1 and N.J.S. 26:1A-1 into one consolidated definition section by harmonizing the definitions of the six terms and eliminating the older statute, N.J.S. 26:1-1.5. The Commission also recommends adding eighteen new terms to the proposed consolidated definition section in N.J.S. 26:1A-1, and deleting duplicative definitions of these terms in other sections of the Health Act.</a:t>
            </a:r>
          </a:p>
        </p:txBody>
      </p:sp>
    </p:spTree>
    <p:extLst>
      <p:ext uri="{BB962C8B-B14F-4D97-AF65-F5344CB8AC3E}">
        <p14:creationId xmlns:p14="http://schemas.microsoft.com/office/powerpoint/2010/main" val="14393102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86B7A-6092-D8A6-8ED6-B1D390E28F86}"/>
              </a:ext>
            </a:extLst>
          </p:cNvPr>
          <p:cNvSpPr>
            <a:spLocks noGrp="1"/>
          </p:cNvSpPr>
          <p:nvPr>
            <p:ph type="title"/>
          </p:nvPr>
        </p:nvSpPr>
        <p:spPr>
          <a:xfrm>
            <a:off x="2031996" y="266700"/>
            <a:ext cx="9731379" cy="1752599"/>
          </a:xfr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w="38100"/>
          <a:effectLst>
            <a:glow rad="139700">
              <a:schemeClr val="tx1">
                <a:alpha val="41000"/>
              </a:schemeClr>
            </a:glow>
          </a:effectLst>
          <a:scene3d>
            <a:camera prst="orthographicFront"/>
            <a:lightRig rig="threePt" dir="t"/>
          </a:scene3d>
          <a:sp3d>
            <a:bevelT w="114300" prst="artDeco"/>
            <a:bevelB w="114300" prst="artDeco"/>
          </a:sp3d>
        </p:spPr>
        <p:style>
          <a:lnRef idx="2">
            <a:schemeClr val="dk1"/>
          </a:lnRef>
          <a:fillRef idx="1">
            <a:schemeClr val="lt1"/>
          </a:fillRef>
          <a:effectRef idx="0">
            <a:schemeClr val="dk1"/>
          </a:effectRef>
          <a:fontRef idx="minor">
            <a:schemeClr val="dk1"/>
          </a:fontRef>
        </p:style>
        <p:txBody>
          <a:bodyPr>
            <a:normAutofit fontScale="90000"/>
          </a:bodyPr>
          <a:lstStyle/>
          <a:p>
            <a:r>
              <a:rPr lang="en-US" b="1" dirty="0">
                <a:solidFill>
                  <a:schemeClr val="tx1"/>
                </a:solidFill>
              </a:rPr>
              <a:t>Self-Representation in Involuntary Commitment and Termination of Parental Rights Matters </a:t>
            </a:r>
            <a:br>
              <a:rPr lang="en-US" b="1" dirty="0">
                <a:solidFill>
                  <a:schemeClr val="tx1"/>
                </a:solidFill>
              </a:rPr>
            </a:br>
            <a:r>
              <a:rPr lang="en-US" b="1" dirty="0">
                <a:solidFill>
                  <a:schemeClr val="tx1"/>
                </a:solidFill>
              </a:rPr>
              <a:t>(FR 2022)</a:t>
            </a:r>
          </a:p>
        </p:txBody>
      </p:sp>
      <p:sp>
        <p:nvSpPr>
          <p:cNvPr id="3" name="Content Placeholder 2">
            <a:extLst>
              <a:ext uri="{FF2B5EF4-FFF2-40B4-BE49-F238E27FC236}">
                <a16:creationId xmlns:a16="http://schemas.microsoft.com/office/drawing/2014/main" id="{E365503B-B4ED-0ACE-D34F-BA3DDE30D09D}"/>
              </a:ext>
            </a:extLst>
          </p:cNvPr>
          <p:cNvSpPr>
            <a:spLocks noGrp="1"/>
          </p:cNvSpPr>
          <p:nvPr>
            <p:ph idx="1"/>
          </p:nvPr>
        </p:nvSpPr>
        <p:spPr>
          <a:xfrm>
            <a:off x="1484310" y="2407534"/>
            <a:ext cx="10018713" cy="3744409"/>
          </a:xfrm>
        </p:spPr>
        <p:txBody>
          <a:bodyPr>
            <a:normAutofit fontScale="77500" lnSpcReduction="20000"/>
          </a:bodyPr>
          <a:lstStyle/>
          <a:p>
            <a:r>
              <a:rPr lang="en-US" dirty="0"/>
              <a:t>In the </a:t>
            </a:r>
            <a:r>
              <a:rPr lang="en-US" i="1" dirty="0"/>
              <a:t>Matter of the Civil Commitment of D.Y.</a:t>
            </a:r>
            <a:r>
              <a:rPr lang="en-US" dirty="0"/>
              <a:t>, the New Jersey Supreme Court addressed, for the first time, whether a convicted sex offender competent to stand trial had a constitutional right to self-representation during an involuntary commitment proceeding. </a:t>
            </a:r>
          </a:p>
          <a:p>
            <a:r>
              <a:rPr lang="en-US" dirty="0"/>
              <a:t>Four years later, in </a:t>
            </a:r>
            <a:r>
              <a:rPr lang="en-US" i="1" dirty="0"/>
              <a:t>N.J. Div. of Child Prot. &amp; Perm. v. R.L.M.</a:t>
            </a:r>
            <a:r>
              <a:rPr lang="en-US" dirty="0"/>
              <a:t>, the Court considered the question of self-representation in the context of the termination of an individual’s parental rights. </a:t>
            </a:r>
          </a:p>
          <a:p>
            <a:r>
              <a:rPr lang="en-US" dirty="0"/>
              <a:t>An individual facing involuntary commitment, pursuant to the Sexually Violent Predator Act (SVPA), is statutorily prohibited from appearing before the court without counsel. A parent in an action concerning the termination of their parental rights must be advised of the right to retain and consult with legal counsel. The statutes regarding the right to legal representation in such matters are silent on the issue of self-representation. </a:t>
            </a:r>
          </a:p>
          <a:p>
            <a:r>
              <a:rPr lang="en-US" dirty="0"/>
              <a:t>Neither the SVPA nor the parental rights statutes address the procedures that a litigant or a court must follow when individuals assert their right to self-representation. The Commission recommends the modification of N.J.S. 30:4-27.29 and N.J.S. 30:4C-15.4 to address the right to self-representation.</a:t>
            </a:r>
          </a:p>
        </p:txBody>
      </p:sp>
    </p:spTree>
    <p:extLst>
      <p:ext uri="{BB962C8B-B14F-4D97-AF65-F5344CB8AC3E}">
        <p14:creationId xmlns:p14="http://schemas.microsoft.com/office/powerpoint/2010/main" val="7891939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B880C-0AAA-1B5C-495B-313C57ED7056}"/>
              </a:ext>
            </a:extLst>
          </p:cNvPr>
          <p:cNvSpPr>
            <a:spLocks noGrp="1"/>
          </p:cNvSpPr>
          <p:nvPr>
            <p:ph type="title"/>
          </p:nvPr>
        </p:nvSpPr>
        <p:spPr>
          <a:xfrm>
            <a:off x="1779586" y="276225"/>
            <a:ext cx="10018713" cy="1752599"/>
          </a:xfr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w="38100"/>
          <a:effectLst>
            <a:glow rad="127000">
              <a:schemeClr val="tx1">
                <a:alpha val="43000"/>
              </a:schemeClr>
            </a:glow>
          </a:effectLst>
          <a:scene3d>
            <a:camera prst="orthographicFront"/>
            <a:lightRig rig="threePt" dir="t"/>
          </a:scene3d>
          <a:sp3d>
            <a:bevelT w="114300" prst="artDeco"/>
            <a:bevelB w="114300" prst="artDeco"/>
          </a:sp3d>
        </p:spPr>
        <p:style>
          <a:lnRef idx="2">
            <a:schemeClr val="dk1"/>
          </a:lnRef>
          <a:fillRef idx="1">
            <a:schemeClr val="lt1"/>
          </a:fillRef>
          <a:effectRef idx="0">
            <a:schemeClr val="dk1"/>
          </a:effectRef>
          <a:fontRef idx="minor">
            <a:schemeClr val="dk1"/>
          </a:fontRef>
        </p:style>
        <p:txBody>
          <a:bodyPr>
            <a:normAutofit/>
          </a:bodyPr>
          <a:lstStyle/>
          <a:p>
            <a:r>
              <a:rPr lang="en-US" b="1" dirty="0">
                <a:solidFill>
                  <a:schemeClr val="tx1"/>
                </a:solidFill>
              </a:rPr>
              <a:t>New Jersey Statute of Frauds – Mandatory Review Provision in N.J.S. 25:1-5(h) (FR 2023)</a:t>
            </a:r>
          </a:p>
        </p:txBody>
      </p:sp>
      <p:sp>
        <p:nvSpPr>
          <p:cNvPr id="3" name="Content Placeholder 2">
            <a:extLst>
              <a:ext uri="{FF2B5EF4-FFF2-40B4-BE49-F238E27FC236}">
                <a16:creationId xmlns:a16="http://schemas.microsoft.com/office/drawing/2014/main" id="{F6E88781-FEA5-716F-ECF8-AFBA3BC55D6E}"/>
              </a:ext>
            </a:extLst>
          </p:cNvPr>
          <p:cNvSpPr>
            <a:spLocks noGrp="1"/>
          </p:cNvSpPr>
          <p:nvPr>
            <p:ph idx="1"/>
          </p:nvPr>
        </p:nvSpPr>
        <p:spPr>
          <a:xfrm>
            <a:off x="1484310" y="2401747"/>
            <a:ext cx="10018713" cy="3773347"/>
          </a:xfrm>
        </p:spPr>
        <p:txBody>
          <a:bodyPr>
            <a:normAutofit fontScale="77500" lnSpcReduction="20000"/>
          </a:bodyPr>
          <a:lstStyle/>
          <a:p>
            <a:r>
              <a:rPr lang="en-US" dirty="0"/>
              <a:t>In New Jersey, an action for palimony requires a promise by one party to a non-marital personal relationship to provide support or other consideration to the other during the relationship or after its termination. In 2010, the Legislature amended the Statute of Frauds to require such agreements to be reduced to writing, signed by the promisor, and be “made with the independent advice of counsel for both parties.” </a:t>
            </a:r>
          </a:p>
          <a:p>
            <a:r>
              <a:rPr lang="en-US" dirty="0"/>
              <a:t>In </a:t>
            </a:r>
            <a:r>
              <a:rPr lang="en-US" i="1" dirty="0"/>
              <a:t>Moynihan v. Lynch</a:t>
            </a:r>
            <a:r>
              <a:rPr lang="en-US" dirty="0"/>
              <a:t>, the New Jersey Supreme Court was asked to determine the validity of the mandatory attorney-review requirement for palimony agreements. The Plaintiff argued that “forcing counsel on unwilling parties is unconstitutional.”  The Defendant argued that the attorney-review requirement served “a significant and legitimate public purpose related to appropriate governmental objectives.” </a:t>
            </a:r>
          </a:p>
          <a:p>
            <a:r>
              <a:rPr lang="en-US" dirty="0"/>
              <a:t>The Court concluded that the attorney-review requirement was an “arbitrary government restriction that contravenes… [the Plaintiff’s] substantive due process rights” and the Commission recommends modification of N.J.S. 25:1-5 consistent with the Court’s determination.</a:t>
            </a:r>
          </a:p>
        </p:txBody>
      </p:sp>
    </p:spTree>
    <p:extLst>
      <p:ext uri="{BB962C8B-B14F-4D97-AF65-F5344CB8AC3E}">
        <p14:creationId xmlns:p14="http://schemas.microsoft.com/office/powerpoint/2010/main" val="837385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EF885-8EF6-9442-9066-04509CD82156}"/>
              </a:ext>
            </a:extLst>
          </p:cNvPr>
          <p:cNvSpPr>
            <a:spLocks noGrp="1"/>
          </p:cNvSpPr>
          <p:nvPr>
            <p:ph type="title"/>
          </p:nvPr>
        </p:nvSpPr>
        <p:spPr>
          <a:xfrm>
            <a:off x="2928934" y="295275"/>
            <a:ext cx="8129591" cy="1752599"/>
          </a:xfr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w="38100"/>
          <a:effectLst>
            <a:glow rad="139700">
              <a:schemeClr val="tx1">
                <a:alpha val="40000"/>
              </a:schemeClr>
            </a:glow>
          </a:effectLst>
          <a:scene3d>
            <a:camera prst="orthographicFront"/>
            <a:lightRig rig="threePt" dir="t"/>
          </a:scene3d>
          <a:sp3d>
            <a:bevelT w="114300" prst="artDeco"/>
            <a:bevelB w="114300" prst="artDeco"/>
          </a:sp3d>
        </p:spPr>
        <p:style>
          <a:lnRef idx="2">
            <a:schemeClr val="dk1"/>
          </a:lnRef>
          <a:fillRef idx="1">
            <a:schemeClr val="lt1"/>
          </a:fillRef>
          <a:effectRef idx="0">
            <a:schemeClr val="dk1"/>
          </a:effectRef>
          <a:fontRef idx="minor">
            <a:schemeClr val="dk1"/>
          </a:fontRef>
        </p:style>
        <p:txBody>
          <a:bodyPr>
            <a:normAutofit/>
          </a:bodyPr>
          <a:lstStyle/>
          <a:p>
            <a:r>
              <a:rPr lang="en-US" b="1" dirty="0"/>
              <a:t>Rescue</a:t>
            </a:r>
            <a:r>
              <a:rPr lang="en-US" b="1" dirty="0">
                <a:solidFill>
                  <a:schemeClr val="accent6">
                    <a:lumMod val="75000"/>
                  </a:schemeClr>
                </a:solidFill>
              </a:rPr>
              <a:t> </a:t>
            </a:r>
            <a:r>
              <a:rPr lang="en-US" b="1" dirty="0"/>
              <a:t>Doctrine (FR 2022)</a:t>
            </a:r>
          </a:p>
        </p:txBody>
      </p:sp>
      <p:sp>
        <p:nvSpPr>
          <p:cNvPr id="3" name="Content Placeholder 2">
            <a:extLst>
              <a:ext uri="{FF2B5EF4-FFF2-40B4-BE49-F238E27FC236}">
                <a16:creationId xmlns:a16="http://schemas.microsoft.com/office/drawing/2014/main" id="{53D10264-DC6D-FCF6-FEF3-F9A09FE26B71}"/>
              </a:ext>
            </a:extLst>
          </p:cNvPr>
          <p:cNvSpPr>
            <a:spLocks noGrp="1"/>
          </p:cNvSpPr>
          <p:nvPr>
            <p:ph idx="1"/>
          </p:nvPr>
        </p:nvSpPr>
        <p:spPr>
          <a:xfrm>
            <a:off x="1484310" y="2372810"/>
            <a:ext cx="10018713" cy="4103225"/>
          </a:xfrm>
        </p:spPr>
        <p:txBody>
          <a:bodyPr>
            <a:noAutofit/>
          </a:bodyPr>
          <a:lstStyle/>
          <a:p>
            <a:r>
              <a:rPr lang="en-US" sz="1900" dirty="0"/>
              <a:t>Although “[t]he rescue doctrine ‘has long been a part of [New Jersey’s] social fabric’” it has not been codified. The doctrine permits a civilian rescuer to recover damages for injuries they sustained because a culpable party placed themselves in a perilous position that invited rescue. In New Jersey, “[t]he Appellate Division has consistently applied the doctrine to cases where the rescuer is injured when trying to rescue another person.”</a:t>
            </a:r>
          </a:p>
          <a:p>
            <a:r>
              <a:rPr lang="en-US" sz="1900" dirty="0"/>
              <a:t> In </a:t>
            </a:r>
            <a:r>
              <a:rPr lang="en-US" sz="1900" i="1" dirty="0" err="1"/>
              <a:t>Samolyk</a:t>
            </a:r>
            <a:r>
              <a:rPr lang="en-US" sz="1900" i="1" dirty="0"/>
              <a:t> v. Berthe</a:t>
            </a:r>
            <a:r>
              <a:rPr lang="en-US" sz="1900" dirty="0"/>
              <a:t>, the New Jersey Supreme Court was asked to consider the rescue doctrine in the context of “those who voluntarily choose to expose themselves to significant danger in an effort to safeguard the property of another.” In that case, the property in question was an animal. Although the Court declined to expand the rescue doctrine to include injuries sustained to protect property, it did recognize that an exception should be made “in settings in which the plaintiff has acted to shield human life.”</a:t>
            </a:r>
          </a:p>
          <a:p>
            <a:r>
              <a:rPr lang="en-US" sz="1900" dirty="0"/>
              <a:t>The Commission’s Report provides an overview of the rescue doctrine and its treatment throughout the country, and brings the issue to the attention of the Legislature.</a:t>
            </a:r>
          </a:p>
        </p:txBody>
      </p:sp>
    </p:spTree>
    <p:extLst>
      <p:ext uri="{BB962C8B-B14F-4D97-AF65-F5344CB8AC3E}">
        <p14:creationId xmlns:p14="http://schemas.microsoft.com/office/powerpoint/2010/main" val="30555441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5FC7D-39DB-2FFF-F0FF-05B6B63AD873}"/>
              </a:ext>
            </a:extLst>
          </p:cNvPr>
          <p:cNvSpPr>
            <a:spLocks noGrp="1"/>
          </p:cNvSpPr>
          <p:nvPr>
            <p:ph type="title"/>
          </p:nvPr>
        </p:nvSpPr>
        <p:spPr>
          <a:xfrm>
            <a:off x="2514600" y="285750"/>
            <a:ext cx="8597899" cy="1752599"/>
          </a:xfr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w="38100"/>
          <a:effectLst>
            <a:glow rad="139700">
              <a:schemeClr val="tx1">
                <a:alpha val="40000"/>
              </a:schemeClr>
            </a:glow>
          </a:effectLst>
          <a:scene3d>
            <a:camera prst="orthographicFront"/>
            <a:lightRig rig="threePt" dir="t"/>
          </a:scene3d>
          <a:sp3d>
            <a:bevelT w="114300" prst="artDeco"/>
            <a:bevelB w="114300" prst="artDeco"/>
          </a:sp3d>
        </p:spPr>
        <p:style>
          <a:lnRef idx="2">
            <a:schemeClr val="dk1"/>
          </a:lnRef>
          <a:fillRef idx="1">
            <a:schemeClr val="lt1"/>
          </a:fillRef>
          <a:effectRef idx="0">
            <a:schemeClr val="dk1"/>
          </a:effectRef>
          <a:fontRef idx="minor">
            <a:schemeClr val="dk1"/>
          </a:fontRef>
        </p:style>
        <p:txBody>
          <a:bodyPr>
            <a:normAutofit/>
          </a:bodyPr>
          <a:lstStyle/>
          <a:p>
            <a:r>
              <a:rPr lang="en-US" sz="3500" b="1" dirty="0"/>
              <a:t>Comprehensive Drug Reform Act and Joint Motions to Vacate Parole (FR 2023)</a:t>
            </a:r>
          </a:p>
        </p:txBody>
      </p:sp>
      <p:sp>
        <p:nvSpPr>
          <p:cNvPr id="3" name="Content Placeholder 2">
            <a:extLst>
              <a:ext uri="{FF2B5EF4-FFF2-40B4-BE49-F238E27FC236}">
                <a16:creationId xmlns:a16="http://schemas.microsoft.com/office/drawing/2014/main" id="{39255C44-10B1-9263-CE17-6723C52F8338}"/>
              </a:ext>
            </a:extLst>
          </p:cNvPr>
          <p:cNvSpPr>
            <a:spLocks noGrp="1"/>
          </p:cNvSpPr>
          <p:nvPr>
            <p:ph idx="1"/>
          </p:nvPr>
        </p:nvSpPr>
        <p:spPr>
          <a:xfrm>
            <a:off x="1484310" y="2332299"/>
            <a:ext cx="10018713" cy="3865944"/>
          </a:xfrm>
        </p:spPr>
        <p:txBody>
          <a:bodyPr>
            <a:noAutofit/>
          </a:bodyPr>
          <a:lstStyle/>
          <a:p>
            <a:r>
              <a:rPr lang="en-US" sz="1900" dirty="0"/>
              <a:t>The New Jersey Comprehensive Drug Reform Act of 1987 (CDRA) contains several statutes that require a sentencing court to impose a minimum term during which a convicted defendant is to be ineligible for parole. If a defendant’s negotiated plea provides for a lesser sentence, or after a trial the State and a defendant enter into a post-conviction agreement that calls for a lesser sentence or period of parole ineligibility, a court may honor such agreements.  </a:t>
            </a:r>
          </a:p>
          <a:p>
            <a:r>
              <a:rPr lang="en-US" sz="1900" dirty="0"/>
              <a:t>In </a:t>
            </a:r>
            <a:r>
              <a:rPr lang="en-US" sz="1900" i="1" dirty="0"/>
              <a:t>State v. Arroyo-Nunez</a:t>
            </a:r>
            <a:r>
              <a:rPr lang="en-US" sz="1900" dirty="0"/>
              <a:t>, the Appellate Division considered whether N.J.S. 2C:35-12 (Section 12) permits a trial court to vacate the mandatory period of parole ineligibility of a defendant sentenced to state prison pursuant to a guilty plea to a CDRA offense. </a:t>
            </a:r>
          </a:p>
          <a:p>
            <a:r>
              <a:rPr lang="en-US" sz="1900" dirty="0"/>
              <a:t>Consistent with the </a:t>
            </a:r>
            <a:r>
              <a:rPr lang="en-US" sz="1900" i="1" dirty="0"/>
              <a:t>Arroyo-Nunez</a:t>
            </a:r>
            <a:r>
              <a:rPr lang="en-US" sz="1900" dirty="0"/>
              <a:t> Court’s determination, and the legislative history of the CDRA, the Commission recommends modification of N.J.S. 2C:35-12 to clarify that a defendant may enter into a post-conviction agreement with the State to vacate a mandatory period of parole ineligibility for a non-violent drug offense even if the defendant’s original conviction was the result of a guilty plea. </a:t>
            </a:r>
          </a:p>
        </p:txBody>
      </p:sp>
    </p:spTree>
    <p:extLst>
      <p:ext uri="{BB962C8B-B14F-4D97-AF65-F5344CB8AC3E}">
        <p14:creationId xmlns:p14="http://schemas.microsoft.com/office/powerpoint/2010/main" val="2710121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AE1C3-A39B-131B-5F38-D58BD112D2CD}"/>
              </a:ext>
            </a:extLst>
          </p:cNvPr>
          <p:cNvSpPr>
            <a:spLocks noGrp="1"/>
          </p:cNvSpPr>
          <p:nvPr>
            <p:ph type="title"/>
          </p:nvPr>
        </p:nvSpPr>
        <p:spPr>
          <a:xfrm>
            <a:off x="2390775" y="409575"/>
            <a:ext cx="8893174" cy="1752599"/>
          </a:xfr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w="38100"/>
          <a:effectLst>
            <a:glow rad="139700">
              <a:schemeClr val="tx1">
                <a:alpha val="40000"/>
              </a:schemeClr>
            </a:glow>
          </a:effectLst>
          <a:scene3d>
            <a:camera prst="orthographicFront"/>
            <a:lightRig rig="threePt" dir="t"/>
          </a:scene3d>
          <a:sp3d>
            <a:bevelT w="114300" prst="artDeco"/>
            <a:bevelB w="114300" prst="artDeco"/>
          </a:sp3d>
        </p:spPr>
        <p:style>
          <a:lnRef idx="2">
            <a:schemeClr val="dk1"/>
          </a:lnRef>
          <a:fillRef idx="1">
            <a:schemeClr val="lt1"/>
          </a:fillRef>
          <a:effectRef idx="0">
            <a:schemeClr val="dk1"/>
          </a:effectRef>
          <a:fontRef idx="minor">
            <a:schemeClr val="dk1"/>
          </a:fontRef>
        </p:style>
        <p:txBody>
          <a:bodyPr>
            <a:normAutofit/>
          </a:bodyPr>
          <a:lstStyle/>
          <a:p>
            <a:r>
              <a:rPr lang="en-US" b="1" dirty="0"/>
              <a:t>Final Reports of the NJLRC Introduced in this Legislative Session</a:t>
            </a:r>
          </a:p>
        </p:txBody>
      </p:sp>
      <p:sp>
        <p:nvSpPr>
          <p:cNvPr id="3" name="Content Placeholder 2">
            <a:extLst>
              <a:ext uri="{FF2B5EF4-FFF2-40B4-BE49-F238E27FC236}">
                <a16:creationId xmlns:a16="http://schemas.microsoft.com/office/drawing/2014/main" id="{8BC645FC-FC62-5844-9420-828D2527B85F}"/>
              </a:ext>
            </a:extLst>
          </p:cNvPr>
          <p:cNvSpPr>
            <a:spLocks noGrp="1"/>
          </p:cNvSpPr>
          <p:nvPr>
            <p:ph idx="1"/>
          </p:nvPr>
        </p:nvSpPr>
        <p:spPr>
          <a:xfrm>
            <a:off x="1960561" y="2438399"/>
            <a:ext cx="10018713" cy="3400425"/>
          </a:xfrm>
        </p:spPr>
        <p:txBody>
          <a:bodyPr/>
          <a:lstStyle/>
          <a:p>
            <a:r>
              <a:rPr lang="en-US" sz="3000" dirty="0"/>
              <a:t>12 bills currently pending in the Legislature are based in whole, or in part, on the work of the NJLRC (20 legislative sponsors)</a:t>
            </a:r>
          </a:p>
          <a:p>
            <a:r>
              <a:rPr lang="en-US" sz="3000" dirty="0"/>
              <a:t>The bills and their sponsors are listed on the following slides</a:t>
            </a:r>
          </a:p>
        </p:txBody>
      </p:sp>
    </p:spTree>
    <p:extLst>
      <p:ext uri="{BB962C8B-B14F-4D97-AF65-F5344CB8AC3E}">
        <p14:creationId xmlns:p14="http://schemas.microsoft.com/office/powerpoint/2010/main" val="15737769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9A314-F50E-6285-5E84-3EFD1B49F53C}"/>
              </a:ext>
            </a:extLst>
          </p:cNvPr>
          <p:cNvSpPr>
            <a:spLocks noGrp="1"/>
          </p:cNvSpPr>
          <p:nvPr>
            <p:ph type="title"/>
          </p:nvPr>
        </p:nvSpPr>
        <p:spPr>
          <a:xfrm>
            <a:off x="2219325" y="285750"/>
            <a:ext cx="8950324" cy="1752599"/>
          </a:xfr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w="38100"/>
          <a:effectLst>
            <a:glow rad="139700">
              <a:schemeClr val="tx1">
                <a:alpha val="40000"/>
              </a:schemeClr>
            </a:glow>
          </a:effectLst>
          <a:scene3d>
            <a:camera prst="orthographicFront"/>
            <a:lightRig rig="threePt" dir="t"/>
          </a:scene3d>
          <a:sp3d>
            <a:bevelT w="114300" prst="artDeco"/>
            <a:bevelB w="114300" prst="artDeco"/>
          </a:sp3d>
        </p:spPr>
        <p:style>
          <a:lnRef idx="2">
            <a:schemeClr val="dk1"/>
          </a:lnRef>
          <a:fillRef idx="1">
            <a:schemeClr val="lt1"/>
          </a:fillRef>
          <a:effectRef idx="0">
            <a:schemeClr val="dk1"/>
          </a:effectRef>
          <a:fontRef idx="minor">
            <a:schemeClr val="dk1"/>
          </a:fontRef>
        </p:style>
        <p:txBody>
          <a:bodyPr>
            <a:normAutofit/>
          </a:bodyPr>
          <a:lstStyle/>
          <a:p>
            <a:r>
              <a:rPr lang="en-US" b="1">
                <a:solidFill>
                  <a:schemeClr val="tx1"/>
                </a:solidFill>
              </a:rPr>
              <a:t>Transfer of Jurisdiction in Tax Assessment Challenges (TR 2023)</a:t>
            </a:r>
            <a:endParaRPr lang="en-US" b="1" dirty="0">
              <a:solidFill>
                <a:schemeClr val="tx1"/>
              </a:solidFill>
            </a:endParaRPr>
          </a:p>
        </p:txBody>
      </p:sp>
      <p:sp>
        <p:nvSpPr>
          <p:cNvPr id="3" name="Content Placeholder 2">
            <a:extLst>
              <a:ext uri="{FF2B5EF4-FFF2-40B4-BE49-F238E27FC236}">
                <a16:creationId xmlns:a16="http://schemas.microsoft.com/office/drawing/2014/main" id="{6024640E-A943-B1AD-90E8-C7FDA28DC622}"/>
              </a:ext>
            </a:extLst>
          </p:cNvPr>
          <p:cNvSpPr>
            <a:spLocks noGrp="1"/>
          </p:cNvSpPr>
          <p:nvPr>
            <p:ph idx="1"/>
          </p:nvPr>
        </p:nvSpPr>
        <p:spPr>
          <a:xfrm>
            <a:off x="1484310" y="2343873"/>
            <a:ext cx="10018713" cy="3848583"/>
          </a:xfrm>
        </p:spPr>
        <p:txBody>
          <a:bodyPr>
            <a:normAutofit fontScale="77500" lnSpcReduction="20000"/>
          </a:bodyPr>
          <a:lstStyle/>
          <a:p>
            <a:r>
              <a:rPr lang="en-US" dirty="0"/>
              <a:t>When a taxpayer or taxing district disputes the assessed valuation of a property, and the valuation exceeds one million dollars, N.J.S. 54:3-21(a) provides a choice of forum between a County Board of Taxation or the New Jersey Tax Court.  N.J.S. 54:3- 21a.(1) also directs that “[a]n appeal to the Tax Court by one party . . . shall establish jurisdiction over the entire matter in the Tax Court.” The statute does not provide a procedure for transferring jurisdiction when one party files in the Tax Court and the opposing party files with the County Board. </a:t>
            </a:r>
          </a:p>
          <a:p>
            <a:r>
              <a:rPr lang="en-US" dirty="0"/>
              <a:t>In </a:t>
            </a:r>
            <a:r>
              <a:rPr lang="en-US" i="1" dirty="0"/>
              <a:t>30 Journal Square Partners, LLC v. City of Jersey City</a:t>
            </a:r>
            <a:r>
              <a:rPr lang="en-US" dirty="0"/>
              <a:t>, the Tax Court considered the “proper procedural resolution of a dual filing.” The Tax Court held that the County Board petition should be dismissed without prejudice in order to transfer jurisdiction as required in the statute, finding that this procedure would not encroach on either party’s independent right to challenge the property assessment. </a:t>
            </a:r>
          </a:p>
          <a:p>
            <a:r>
              <a:rPr lang="en-US" dirty="0"/>
              <a:t>The Commission recommends modifications to N.J.S. 54:3-21 to articulate the procedure for transferring jurisdiction to the Tax Court if opposing parties select different forums to challenge the same qualifying property assessment.</a:t>
            </a:r>
          </a:p>
        </p:txBody>
      </p:sp>
    </p:spTree>
    <p:extLst>
      <p:ext uri="{BB962C8B-B14F-4D97-AF65-F5344CB8AC3E}">
        <p14:creationId xmlns:p14="http://schemas.microsoft.com/office/powerpoint/2010/main" val="18651154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98AFD-9242-8DBE-14D3-25ADD306BF85}"/>
              </a:ext>
            </a:extLst>
          </p:cNvPr>
          <p:cNvSpPr>
            <a:spLocks noGrp="1"/>
          </p:cNvSpPr>
          <p:nvPr>
            <p:ph type="title"/>
          </p:nvPr>
        </p:nvSpPr>
        <p:spPr>
          <a:xfrm>
            <a:off x="2457450" y="295275"/>
            <a:ext cx="8515350" cy="1752599"/>
          </a:xfr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w="38100"/>
          <a:effectLst>
            <a:glow rad="139700">
              <a:schemeClr val="tx1">
                <a:alpha val="40000"/>
              </a:schemeClr>
            </a:glow>
          </a:effectLst>
          <a:scene3d>
            <a:camera prst="orthographicFront"/>
            <a:lightRig rig="threePt" dir="t"/>
          </a:scene3d>
          <a:sp3d>
            <a:bevelT w="114300" prst="artDeco"/>
            <a:bevelB w="114300" prst="artDeco"/>
          </a:sp3d>
        </p:spPr>
        <p:style>
          <a:lnRef idx="2">
            <a:schemeClr val="dk1"/>
          </a:lnRef>
          <a:fillRef idx="1">
            <a:schemeClr val="lt1"/>
          </a:fillRef>
          <a:effectRef idx="0">
            <a:schemeClr val="dk1"/>
          </a:effectRef>
          <a:fontRef idx="minor">
            <a:schemeClr val="dk1"/>
          </a:fontRef>
        </p:style>
        <p:txBody>
          <a:bodyPr>
            <a:normAutofit/>
          </a:bodyPr>
          <a:lstStyle/>
          <a:p>
            <a:r>
              <a:rPr lang="en-US" b="1" dirty="0"/>
              <a:t>Inmate, Use of the Term in New Jersey Statutes (FR 2023)</a:t>
            </a:r>
          </a:p>
        </p:txBody>
      </p:sp>
      <p:sp>
        <p:nvSpPr>
          <p:cNvPr id="3" name="Content Placeholder 2">
            <a:extLst>
              <a:ext uri="{FF2B5EF4-FFF2-40B4-BE49-F238E27FC236}">
                <a16:creationId xmlns:a16="http://schemas.microsoft.com/office/drawing/2014/main" id="{88E3307A-BB5C-CDA5-99A4-4E79062ADA11}"/>
              </a:ext>
            </a:extLst>
          </p:cNvPr>
          <p:cNvSpPr>
            <a:spLocks noGrp="1"/>
          </p:cNvSpPr>
          <p:nvPr>
            <p:ph idx="1"/>
          </p:nvPr>
        </p:nvSpPr>
        <p:spPr>
          <a:xfrm>
            <a:off x="1484310" y="2384385"/>
            <a:ext cx="10018713" cy="3406815"/>
          </a:xfrm>
        </p:spPr>
        <p:txBody>
          <a:bodyPr>
            <a:normAutofit fontScale="77500" lnSpcReduction="20000"/>
          </a:bodyPr>
          <a:lstStyle/>
          <a:p>
            <a:r>
              <a:rPr lang="en-US" dirty="0"/>
              <a:t>In August 2021, the State of New York enacted comprehensive legislation to replace the word “inmate” with “incarcerated individual” in its statutes. </a:t>
            </a:r>
          </a:p>
          <a:p>
            <a:r>
              <a:rPr lang="en-US" dirty="0"/>
              <a:t>In New Jersey, there is no uniform definition for the term “inmate,” which is used to refer to: a person sentenced to imprisonment or ordered into pretrial or investigative detention in a State prison or county correctional facility; a person confined in a correctional facility; and a person sentenced as an adult to a term of incarceration.  </a:t>
            </a:r>
          </a:p>
          <a:p>
            <a:r>
              <a:rPr lang="en-US" dirty="0"/>
              <a:t>A shift to person-first language has begun in the field of criminal justice, with advocates recommending a change from terms characterized as “dehumanizing” and “stigmatizing.” </a:t>
            </a:r>
          </a:p>
          <a:p>
            <a:r>
              <a:rPr lang="en-US" dirty="0"/>
              <a:t>In New Jersey, the use of person-first language to refer to persons who are incarcerated can be found in the statutes, but its use is not uniform. The term “inmate” appears in more than 250 individual statutes, and the Commission recommends replacing it with person-first language where this can be done without a substantive impact.</a:t>
            </a:r>
          </a:p>
        </p:txBody>
      </p:sp>
    </p:spTree>
    <p:extLst>
      <p:ext uri="{BB962C8B-B14F-4D97-AF65-F5344CB8AC3E}">
        <p14:creationId xmlns:p14="http://schemas.microsoft.com/office/powerpoint/2010/main" val="22781942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A8B5F-3515-8A1C-5D76-05988D697952}"/>
              </a:ext>
            </a:extLst>
          </p:cNvPr>
          <p:cNvSpPr>
            <a:spLocks noGrp="1"/>
          </p:cNvSpPr>
          <p:nvPr>
            <p:ph type="title"/>
          </p:nvPr>
        </p:nvSpPr>
        <p:spPr>
          <a:xfrm>
            <a:off x="2219325" y="361950"/>
            <a:ext cx="9150347" cy="1752599"/>
          </a:xfr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w="38100">
            <a:solidFill>
              <a:schemeClr val="tx1"/>
            </a:solidFill>
          </a:ln>
          <a:effectLst>
            <a:glow rad="228600">
              <a:schemeClr val="tx1">
                <a:alpha val="40000"/>
              </a:schemeClr>
            </a:glow>
          </a:effectLst>
          <a:scene3d>
            <a:camera prst="orthographicFront"/>
            <a:lightRig rig="threePt" dir="t"/>
          </a:scene3d>
          <a:sp3d extrusionH="76200" prstMaterial="dkEdge">
            <a:bevelT w="114300" prst="artDeco"/>
            <a:bevelB w="114300" prst="artDeco"/>
            <a:extrusionClr>
              <a:schemeClr val="tx1"/>
            </a:extrusionClr>
          </a:sp3d>
        </p:spPr>
        <p:txBody>
          <a:bodyPr>
            <a:normAutofit/>
          </a:bodyPr>
          <a:lstStyle/>
          <a:p>
            <a:r>
              <a:rPr lang="en-US" b="1" dirty="0"/>
              <a:t>Uniform Commercial Code – 2022 Amendments (FR 2023)</a:t>
            </a:r>
          </a:p>
        </p:txBody>
      </p:sp>
      <p:sp>
        <p:nvSpPr>
          <p:cNvPr id="3" name="Content Placeholder 2">
            <a:extLst>
              <a:ext uri="{FF2B5EF4-FFF2-40B4-BE49-F238E27FC236}">
                <a16:creationId xmlns:a16="http://schemas.microsoft.com/office/drawing/2014/main" id="{0196DBD9-EA12-26D7-279E-23FF265A2C05}"/>
              </a:ext>
            </a:extLst>
          </p:cNvPr>
          <p:cNvSpPr>
            <a:spLocks noGrp="1"/>
          </p:cNvSpPr>
          <p:nvPr>
            <p:ph idx="1"/>
          </p:nvPr>
        </p:nvSpPr>
        <p:spPr>
          <a:xfrm>
            <a:off x="1484310" y="2505919"/>
            <a:ext cx="10018713" cy="3593939"/>
          </a:xfrm>
        </p:spPr>
        <p:txBody>
          <a:bodyPr>
            <a:normAutofit fontScale="77500" lnSpcReduction="20000"/>
          </a:bodyPr>
          <a:lstStyle/>
          <a:p>
            <a:r>
              <a:rPr lang="en-US" dirty="0"/>
              <a:t>Significant updates to the UCC were released by the Uniform Law Commission (ULC) in 2022 to address “emerged and emerging technologies.” They are intended to “bring the UCC into the digital age by providing commercial law rules for a new category of transactions: the transfer and leveraging of virtual currencies and certain other digital assets.”</a:t>
            </a:r>
          </a:p>
          <a:p>
            <a:r>
              <a:rPr lang="en-US" dirty="0"/>
              <a:t>The NJLRC recommends enactment of the 2022 Amendments to the UCC, which were designed support commercial activity involving “controllable electronic records” (CERs), which are defined to include “virtual currencies, nonfungible tokens, and electronic promises to pay.” </a:t>
            </a:r>
          </a:p>
          <a:p>
            <a:r>
              <a:rPr lang="en-US" dirty="0"/>
              <a:t>ULC explained that the Amendments: “will reduce transaction costs and the cost of credit,” are “narrowly focused to avoid stifling innovation,” “preserve uniformity of state law,” “clarify rules for money in electronic form,” “update UCC terminology for the digital age,” are drafted using technology-neutral language to “apply to future technologies,” and protect the expectations of the parties to transactions that predate the effective date of the amendments, including a “grace period to preserve pre-established priorities.”</a:t>
            </a:r>
          </a:p>
          <a:p>
            <a:endParaRPr lang="en-US" dirty="0"/>
          </a:p>
        </p:txBody>
      </p:sp>
    </p:spTree>
    <p:extLst>
      <p:ext uri="{BB962C8B-B14F-4D97-AF65-F5344CB8AC3E}">
        <p14:creationId xmlns:p14="http://schemas.microsoft.com/office/powerpoint/2010/main" val="21011572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5B856-55F1-04F8-4A82-AF80579C9B8E}"/>
              </a:ext>
            </a:extLst>
          </p:cNvPr>
          <p:cNvSpPr>
            <a:spLocks noGrp="1"/>
          </p:cNvSpPr>
          <p:nvPr>
            <p:ph type="title"/>
          </p:nvPr>
        </p:nvSpPr>
        <p:spPr>
          <a:xfrm>
            <a:off x="2781300" y="371475"/>
            <a:ext cx="8321674" cy="1752599"/>
          </a:xfrm>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38100"/>
          <a:effectLst>
            <a:glow rad="139700">
              <a:schemeClr val="tx1">
                <a:alpha val="40000"/>
              </a:schemeClr>
            </a:glow>
          </a:effectLst>
          <a:scene3d>
            <a:camera prst="orthographicFront"/>
            <a:lightRig rig="threePt" dir="t"/>
          </a:scene3d>
          <a:sp3d>
            <a:bevelT w="114300" prst="artDeco"/>
            <a:bevelB w="114300" prst="artDeco"/>
          </a:sp3d>
        </p:spPr>
        <p:style>
          <a:lnRef idx="2">
            <a:schemeClr val="dk1"/>
          </a:lnRef>
          <a:fillRef idx="1">
            <a:schemeClr val="lt1"/>
          </a:fillRef>
          <a:effectRef idx="0">
            <a:schemeClr val="dk1"/>
          </a:effectRef>
          <a:fontRef idx="minor">
            <a:schemeClr val="dk1"/>
          </a:fontRef>
        </p:style>
        <p:txBody>
          <a:bodyPr>
            <a:normAutofit/>
          </a:bodyPr>
          <a:lstStyle/>
          <a:p>
            <a:r>
              <a:rPr lang="en-US" b="1" dirty="0">
                <a:solidFill>
                  <a:schemeClr val="tx1"/>
                </a:solidFill>
              </a:rPr>
              <a:t>Megan’s Law and the Definition of “Minor” (FR 2023)</a:t>
            </a:r>
          </a:p>
        </p:txBody>
      </p:sp>
      <p:sp>
        <p:nvSpPr>
          <p:cNvPr id="3" name="Content Placeholder 2">
            <a:extLst>
              <a:ext uri="{FF2B5EF4-FFF2-40B4-BE49-F238E27FC236}">
                <a16:creationId xmlns:a16="http://schemas.microsoft.com/office/drawing/2014/main" id="{ABBF948E-E291-2821-6CAF-1164C0C9125C}"/>
              </a:ext>
            </a:extLst>
          </p:cNvPr>
          <p:cNvSpPr>
            <a:spLocks noGrp="1"/>
          </p:cNvSpPr>
          <p:nvPr>
            <p:ph idx="1"/>
          </p:nvPr>
        </p:nvSpPr>
        <p:spPr>
          <a:xfrm>
            <a:off x="1484310" y="2436471"/>
            <a:ext cx="10018713" cy="3773347"/>
          </a:xfrm>
        </p:spPr>
        <p:txBody>
          <a:bodyPr>
            <a:normAutofit fontScale="77500" lnSpcReduction="20000"/>
          </a:bodyPr>
          <a:lstStyle/>
          <a:p>
            <a:r>
              <a:rPr lang="en-US" dirty="0"/>
              <a:t>To protect children from the dangers posed by persons who commit sexual offenses, the New Jersey Legislature enacted a registration system for individuals classified as sex offenders that is designed to provide law enforcement officials with the information necessary to prevent, or resolve, sexual abuse cases. </a:t>
            </a:r>
          </a:p>
          <a:p>
            <a:r>
              <a:rPr lang="en-US" dirty="0"/>
              <a:t>An individual convicted of a sex offense against a minor must register with the designated registering agency. The term “minor” is not defined by the Act. </a:t>
            </a:r>
          </a:p>
          <a:p>
            <a:r>
              <a:rPr lang="en-US" dirty="0"/>
              <a:t>In </a:t>
            </a:r>
            <a:r>
              <a:rPr lang="en-US" i="1" dirty="0"/>
              <a:t>State v. Farkas</a:t>
            </a:r>
            <a:r>
              <a:rPr lang="en-US" dirty="0"/>
              <a:t>, the Appellate Division considered whether the seventeen-year-old victim of criminal sexual contact was a minor; requiring defendant’s compliance with Megan’s Law. The Court examined: the definition of “minor” in secondary sources; the definition of “adult” in Title 9; and the definitions of “emancipated” and “unemancipated minor.” The Court determined that a minor is a person under the age of eighteen, but did not address the two inconsistent definitions of the term “minor” found in Title 2C. </a:t>
            </a:r>
          </a:p>
          <a:p>
            <a:r>
              <a:rPr lang="en-US" dirty="0"/>
              <a:t>The Commission recommends the modification of N.J.S. 2C:7-2 to clarify that the term “minor” as used in the Act refers to persons under the age of eighteen years of age.</a:t>
            </a:r>
          </a:p>
        </p:txBody>
      </p:sp>
    </p:spTree>
    <p:extLst>
      <p:ext uri="{BB962C8B-B14F-4D97-AF65-F5344CB8AC3E}">
        <p14:creationId xmlns:p14="http://schemas.microsoft.com/office/powerpoint/2010/main" val="252752635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83BB7D-6873-A138-7D93-128C7E085C3C}"/>
              </a:ext>
            </a:extLst>
          </p:cNvPr>
          <p:cNvSpPr>
            <a:spLocks noGrp="1"/>
          </p:cNvSpPr>
          <p:nvPr>
            <p:ph type="title"/>
          </p:nvPr>
        </p:nvSpPr>
        <p:spPr>
          <a:xfrm>
            <a:off x="2914650" y="333375"/>
            <a:ext cx="8150224" cy="1752599"/>
          </a:xfrm>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38100"/>
          <a:effectLst>
            <a:glow rad="228600">
              <a:schemeClr val="tx1">
                <a:alpha val="40000"/>
              </a:schemeClr>
            </a:glow>
          </a:effectLst>
          <a:scene3d>
            <a:camera prst="orthographicFront"/>
            <a:lightRig rig="threePt" dir="t"/>
          </a:scene3d>
          <a:sp3d>
            <a:bevelT w="114300" prst="artDeco"/>
            <a:bevelB w="114300" prst="artDeco"/>
          </a:sp3d>
        </p:spPr>
        <p:style>
          <a:lnRef idx="2">
            <a:schemeClr val="dk1"/>
          </a:lnRef>
          <a:fillRef idx="1">
            <a:schemeClr val="lt1"/>
          </a:fillRef>
          <a:effectRef idx="0">
            <a:schemeClr val="dk1"/>
          </a:effectRef>
          <a:fontRef idx="minor">
            <a:schemeClr val="dk1"/>
          </a:fontRef>
        </p:style>
        <p:txBody>
          <a:bodyPr>
            <a:normAutofit/>
          </a:bodyPr>
          <a:lstStyle/>
          <a:p>
            <a:r>
              <a:rPr lang="en-US" sz="4500" b="1" dirty="0">
                <a:solidFill>
                  <a:schemeClr val="tx1"/>
                </a:solidFill>
              </a:rPr>
              <a:t>Personal Conveyance (FR 2022)</a:t>
            </a:r>
          </a:p>
        </p:txBody>
      </p:sp>
      <p:sp>
        <p:nvSpPr>
          <p:cNvPr id="3" name="Content Placeholder 2">
            <a:extLst>
              <a:ext uri="{FF2B5EF4-FFF2-40B4-BE49-F238E27FC236}">
                <a16:creationId xmlns:a16="http://schemas.microsoft.com/office/drawing/2014/main" id="{421375E0-3AC4-867D-8CC0-82734D2AB3CC}"/>
              </a:ext>
            </a:extLst>
          </p:cNvPr>
          <p:cNvSpPr>
            <a:spLocks noGrp="1"/>
          </p:cNvSpPr>
          <p:nvPr>
            <p:ph idx="1"/>
          </p:nvPr>
        </p:nvSpPr>
        <p:spPr>
          <a:xfrm>
            <a:off x="1484310" y="2413322"/>
            <a:ext cx="10018713" cy="3582363"/>
          </a:xfrm>
        </p:spPr>
        <p:txBody>
          <a:bodyPr>
            <a:noAutofit/>
          </a:bodyPr>
          <a:lstStyle/>
          <a:p>
            <a:r>
              <a:rPr lang="en-US" sz="1900" dirty="0"/>
              <a:t>In August of 2021, Governor Murphy signed into law a bill to protect pedestrians and “vulnerable road users” from the possibility of being injured by motor vehicles. N.J.S. 39:4-92.4 provides that when the operator of a motor vehicle approaches a “pedestrian, bicycle, low-speed electric bicycle, low-speed electric scooter, or any other lawful personal conveyance,” they are required to do so with “due caution.”  </a:t>
            </a:r>
          </a:p>
          <a:p>
            <a:r>
              <a:rPr lang="en-US" sz="1900" dirty="0"/>
              <a:t>The statute defines the terms bicycle, low-speed electric bicycle, low-speed electric scooter, and pedestrian. “Lawful personal conveyance” is not defined in the New Jersey statutes and is subject to multiple interpretations. </a:t>
            </a:r>
          </a:p>
          <a:p>
            <a:r>
              <a:rPr lang="en-US" sz="1900" dirty="0"/>
              <a:t>The Commission recommends the modification of N.J.S. 39:4-92.4 to provide a definition for the term “personal conveyance” to educate the operators of vehicles about their responsibilities when approaching vulnerable road users, and to provide those responsible for enforcing the statute with guidance to uniformly enforce the law.</a:t>
            </a:r>
          </a:p>
        </p:txBody>
      </p:sp>
    </p:spTree>
    <p:extLst>
      <p:ext uri="{BB962C8B-B14F-4D97-AF65-F5344CB8AC3E}">
        <p14:creationId xmlns:p14="http://schemas.microsoft.com/office/powerpoint/2010/main" val="964767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EFC6A-1E8C-F529-A588-F91B63E4F666}"/>
              </a:ext>
            </a:extLst>
          </p:cNvPr>
          <p:cNvSpPr>
            <a:spLocks noGrp="1"/>
          </p:cNvSpPr>
          <p:nvPr>
            <p:ph type="title"/>
          </p:nvPr>
        </p:nvSpPr>
        <p:spPr>
          <a:xfrm>
            <a:off x="2514600" y="285750"/>
            <a:ext cx="8531224" cy="1752599"/>
          </a:xfrm>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28575"/>
          <a:effectLst>
            <a:glow rad="228600">
              <a:schemeClr val="tx1">
                <a:alpha val="40000"/>
              </a:schemeClr>
            </a:glow>
          </a:effectLst>
          <a:scene3d>
            <a:camera prst="orthographicFront"/>
            <a:lightRig rig="threePt" dir="t"/>
          </a:scene3d>
          <a:sp3d>
            <a:bevelT w="114300" prst="artDeco"/>
            <a:bevelB w="114300" prst="artDeco"/>
          </a:sp3d>
        </p:spPr>
        <p:style>
          <a:lnRef idx="2">
            <a:schemeClr val="dk1"/>
          </a:lnRef>
          <a:fillRef idx="1">
            <a:schemeClr val="lt1"/>
          </a:fillRef>
          <a:effectRef idx="0">
            <a:schemeClr val="dk1"/>
          </a:effectRef>
          <a:fontRef idx="minor">
            <a:schemeClr val="dk1"/>
          </a:fontRef>
        </p:style>
        <p:txBody>
          <a:bodyPr>
            <a:normAutofit/>
          </a:bodyPr>
          <a:lstStyle/>
          <a:p>
            <a:r>
              <a:rPr lang="en-US" b="1" dirty="0"/>
              <a:t>Eminent Doman Actions and Interest Rates (FR 2023)</a:t>
            </a:r>
          </a:p>
        </p:txBody>
      </p:sp>
      <p:sp>
        <p:nvSpPr>
          <p:cNvPr id="3" name="Content Placeholder 2">
            <a:extLst>
              <a:ext uri="{FF2B5EF4-FFF2-40B4-BE49-F238E27FC236}">
                <a16:creationId xmlns:a16="http://schemas.microsoft.com/office/drawing/2014/main" id="{CA110E84-8642-5C15-ADE7-2703B66D3C08}"/>
              </a:ext>
            </a:extLst>
          </p:cNvPr>
          <p:cNvSpPr>
            <a:spLocks noGrp="1"/>
          </p:cNvSpPr>
          <p:nvPr>
            <p:ph idx="1"/>
          </p:nvPr>
        </p:nvSpPr>
        <p:spPr>
          <a:xfrm>
            <a:off x="1484310" y="2413322"/>
            <a:ext cx="10018713" cy="3854369"/>
          </a:xfrm>
        </p:spPr>
        <p:txBody>
          <a:bodyPr>
            <a:normAutofit fontScale="77500" lnSpcReduction="20000"/>
          </a:bodyPr>
          <a:lstStyle/>
          <a:p>
            <a:r>
              <a:rPr lang="en-US" dirty="0"/>
              <a:t>In Title 20, the “Eminent Domain Act of 1971,” N.J.S. 20:3-1 et seq., provides “a uniform practice and procedure for the exercise of the power of eminent domain.” The Act sets forth the manner of fixing interest on a compensation award in eminent domain proceedings. </a:t>
            </a:r>
          </a:p>
          <a:p>
            <a:r>
              <a:rPr lang="en-US" dirty="0"/>
              <a:t>N.J.S. 20:3-32 provides that “the amount of such interest shall be fixed and determined by the court in a summary manner after final determination of compensation.” N.J.S. 27:7-22 also sets forth a fixed interest rate of six percent per annum on just compensation awards. </a:t>
            </a:r>
          </a:p>
          <a:p>
            <a:r>
              <a:rPr lang="en-US" dirty="0"/>
              <a:t>In </a:t>
            </a:r>
            <a:r>
              <a:rPr lang="en-US" i="1" dirty="0"/>
              <a:t>State by Comm’r of Transp. v. St. Mary’s Church Gloucester</a:t>
            </a:r>
            <a:r>
              <a:rPr lang="en-US" dirty="0"/>
              <a:t>, the Appellate Division held that the six percent interest rate provision in N.J.S. 27:7-22 was impliedly repealed by the general </a:t>
            </a:r>
            <a:r>
              <a:rPr lang="en-US" dirty="0" err="1"/>
              <a:t>repealer</a:t>
            </a:r>
            <a:r>
              <a:rPr lang="en-US" dirty="0"/>
              <a:t> provision in N.J.S. 20:3-50. </a:t>
            </a:r>
          </a:p>
          <a:p>
            <a:r>
              <a:rPr lang="en-US" dirty="0"/>
              <a:t>The Commission recommends eliminating the fixed rate interest provisions in N.J.S. 27:7-22 and several additional eminent domain statutes. With respect to N.J.S. 20:3-32, the recommendations incorporate the procedure for calculating the interest rate on just compensation awards, as well as language clarifying that the list of sources contained in the statute is not exclusive.</a:t>
            </a:r>
          </a:p>
        </p:txBody>
      </p:sp>
    </p:spTree>
    <p:extLst>
      <p:ext uri="{BB962C8B-B14F-4D97-AF65-F5344CB8AC3E}">
        <p14:creationId xmlns:p14="http://schemas.microsoft.com/office/powerpoint/2010/main" val="7816655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9086A-F305-26E8-DE85-955DBBDCC8D5}"/>
              </a:ext>
            </a:extLst>
          </p:cNvPr>
          <p:cNvSpPr>
            <a:spLocks noGrp="1"/>
          </p:cNvSpPr>
          <p:nvPr>
            <p:ph type="title"/>
          </p:nvPr>
        </p:nvSpPr>
        <p:spPr>
          <a:xfrm>
            <a:off x="2790825" y="276225"/>
            <a:ext cx="7759698" cy="1752599"/>
          </a:xfrm>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38100"/>
          <a:effectLst>
            <a:glow rad="139700">
              <a:schemeClr val="tx1">
                <a:alpha val="40000"/>
              </a:schemeClr>
            </a:glow>
          </a:effectLst>
          <a:scene3d>
            <a:camera prst="orthographicFront"/>
            <a:lightRig rig="threePt" dir="t"/>
          </a:scene3d>
          <a:sp3d>
            <a:bevelT w="114300" prst="artDeco"/>
            <a:bevelB w="114300" prst="artDeco"/>
          </a:sp3d>
        </p:spPr>
        <p:style>
          <a:lnRef idx="2">
            <a:schemeClr val="dk1"/>
          </a:lnRef>
          <a:fillRef idx="1">
            <a:schemeClr val="lt1"/>
          </a:fillRef>
          <a:effectRef idx="0">
            <a:schemeClr val="dk1"/>
          </a:effectRef>
          <a:fontRef idx="minor">
            <a:schemeClr val="dk1"/>
          </a:fontRef>
        </p:style>
        <p:txBody>
          <a:bodyPr>
            <a:normAutofit/>
          </a:bodyPr>
          <a:lstStyle/>
          <a:p>
            <a:r>
              <a:rPr lang="en-US" b="1" dirty="0"/>
              <a:t>Receivership Act, Interpretation of (FR 2022)</a:t>
            </a:r>
          </a:p>
        </p:txBody>
      </p:sp>
      <p:sp>
        <p:nvSpPr>
          <p:cNvPr id="3" name="Content Placeholder 2">
            <a:extLst>
              <a:ext uri="{FF2B5EF4-FFF2-40B4-BE49-F238E27FC236}">
                <a16:creationId xmlns:a16="http://schemas.microsoft.com/office/drawing/2014/main" id="{7D5D7C39-2E69-21F0-7246-01E944E05405}"/>
              </a:ext>
            </a:extLst>
          </p:cNvPr>
          <p:cNvSpPr>
            <a:spLocks noGrp="1"/>
          </p:cNvSpPr>
          <p:nvPr>
            <p:ph idx="1"/>
          </p:nvPr>
        </p:nvSpPr>
        <p:spPr>
          <a:xfrm>
            <a:off x="1484310" y="2372810"/>
            <a:ext cx="10018713" cy="4080076"/>
          </a:xfrm>
        </p:spPr>
        <p:txBody>
          <a:bodyPr>
            <a:normAutofit fontScale="77500" lnSpcReduction="20000"/>
          </a:bodyPr>
          <a:lstStyle/>
          <a:p>
            <a:r>
              <a:rPr lang="en-US" dirty="0"/>
              <a:t>The Multifamily Housing Preservation and Receivership Act governs the grounds, procedures, and requirements for appointing a receiver to rehabilitate multifamily buildings that have fallen into disrepair. N.J.S. 2A:42-117 provides that when one of two statutory conditions is met, “a building shall be eligible for receivership,” and a court “shall appoint a receiver.” </a:t>
            </a:r>
          </a:p>
          <a:p>
            <a:r>
              <a:rPr lang="en-US" dirty="0"/>
              <a:t>In </a:t>
            </a:r>
            <a:r>
              <a:rPr lang="en-US" i="1" dirty="0"/>
              <a:t>Manufacturers &amp; Traders Trust Co. v. Marina Bay Towers Urban Renewal II, LP</a:t>
            </a:r>
            <a:r>
              <a:rPr lang="en-US" dirty="0"/>
              <a:t>, the Appellate Division considered whether the trial court had discretion to deny the appointment of a receiver although the statutory conditions in N.J.S. 2A:42-117 were found to exist.  The court held that a trial court does have discretion to deny the appointment of a receiver despite the use of mandatory language in N.J.S. 2A:42-117. </a:t>
            </a:r>
          </a:p>
          <a:p>
            <a:r>
              <a:rPr lang="en-US" dirty="0"/>
              <a:t>The Commission recommends that the mandatory language concerning the appointment of a receiver in N.J.S. 2A:42-117 be replaced with permissive language. </a:t>
            </a:r>
            <a:r>
              <a:rPr kumimoji="0" lang="en-US" b="0" i="0" u="none" strike="noStrike" kern="1200" cap="none" spc="0" normalizeH="0" baseline="0" noProof="0" dirty="0">
                <a:ln>
                  <a:noFill/>
                </a:ln>
                <a:solidFill>
                  <a:prstClr val="black"/>
                </a:solidFill>
                <a:effectLst/>
                <a:uLnTx/>
                <a:uFillTx/>
                <a:latin typeface="Corbel" panose="020B0503020204020204"/>
                <a:ea typeface="+mn-ea"/>
                <a:cs typeface="+mn-cs"/>
              </a:rPr>
              <a:t>The Commission also addressed whether the trial court is required to consider evidence presented by both parties - given the statutory instruction that the court determines whether conditions exist “based upon evidence provided by the plaintiff” - and re</a:t>
            </a:r>
            <a:r>
              <a:rPr lang="en-US" dirty="0"/>
              <a:t>commends elimination of that language from the statute. </a:t>
            </a:r>
          </a:p>
        </p:txBody>
      </p:sp>
    </p:spTree>
    <p:extLst>
      <p:ext uri="{BB962C8B-B14F-4D97-AF65-F5344CB8AC3E}">
        <p14:creationId xmlns:p14="http://schemas.microsoft.com/office/powerpoint/2010/main" val="27342065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E731D-8C97-F87F-0F96-49697D71B62F}"/>
              </a:ext>
            </a:extLst>
          </p:cNvPr>
          <p:cNvSpPr>
            <a:spLocks noGrp="1"/>
          </p:cNvSpPr>
          <p:nvPr>
            <p:ph type="title"/>
          </p:nvPr>
        </p:nvSpPr>
        <p:spPr>
          <a:xfrm>
            <a:off x="3162300" y="276226"/>
            <a:ext cx="7359649" cy="1562100"/>
          </a:xfrm>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38100"/>
          <a:effectLst>
            <a:glow rad="228600">
              <a:schemeClr val="tx1">
                <a:alpha val="40000"/>
              </a:schemeClr>
            </a:glow>
          </a:effectLst>
          <a:scene3d>
            <a:camera prst="orthographicFront"/>
            <a:lightRig rig="threePt" dir="t"/>
          </a:scene3d>
          <a:sp3d>
            <a:bevelT w="114300" prst="artDeco"/>
            <a:bevelB w="114300" prst="artDeco"/>
          </a:sp3d>
        </p:spPr>
        <p:style>
          <a:lnRef idx="2">
            <a:schemeClr val="dk1"/>
          </a:lnRef>
          <a:fillRef idx="1">
            <a:schemeClr val="lt1"/>
          </a:fillRef>
          <a:effectRef idx="0">
            <a:schemeClr val="dk1"/>
          </a:effectRef>
          <a:fontRef idx="minor">
            <a:schemeClr val="dk1"/>
          </a:fontRef>
        </p:style>
        <p:txBody>
          <a:bodyPr>
            <a:normAutofit/>
          </a:bodyPr>
          <a:lstStyle/>
          <a:p>
            <a:r>
              <a:rPr lang="en-US" sz="5000" b="1" dirty="0"/>
              <a:t>Autobus (FR 2022)</a:t>
            </a:r>
          </a:p>
        </p:txBody>
      </p:sp>
      <p:sp>
        <p:nvSpPr>
          <p:cNvPr id="3" name="Content Placeholder 2">
            <a:extLst>
              <a:ext uri="{FF2B5EF4-FFF2-40B4-BE49-F238E27FC236}">
                <a16:creationId xmlns:a16="http://schemas.microsoft.com/office/drawing/2014/main" id="{95B567CE-72DF-90CD-1F05-7DCFD8F2F66C}"/>
              </a:ext>
            </a:extLst>
          </p:cNvPr>
          <p:cNvSpPr>
            <a:spLocks noGrp="1"/>
          </p:cNvSpPr>
          <p:nvPr>
            <p:ph idx="1"/>
          </p:nvPr>
        </p:nvSpPr>
        <p:spPr>
          <a:xfrm>
            <a:off x="1484310" y="2204978"/>
            <a:ext cx="10018713" cy="4548850"/>
          </a:xfrm>
        </p:spPr>
        <p:txBody>
          <a:bodyPr>
            <a:noAutofit/>
          </a:bodyPr>
          <a:lstStyle/>
          <a:p>
            <a:r>
              <a:rPr lang="en-US" sz="1800" dirty="0"/>
              <a:t>In New Jersey, certain transportation services are exempt from paying taxes on the fuel that they purchase. Both the Petroleum Products Gross Receipts Tax Act and the Motor Fuel Tax Act contain provisions to exempt specific bus services from the tax on fuel. Both Acts utilize the term “autobus,” but neither defines the term. “Autobus” is defined three times in the Public Utilities statutes. </a:t>
            </a:r>
          </a:p>
          <a:p>
            <a:r>
              <a:rPr lang="en-US" sz="1800" dirty="0"/>
              <a:t>In </a:t>
            </a:r>
            <a:r>
              <a:rPr lang="en-US" sz="1800" i="1" dirty="0"/>
              <a:t>Senior Citizens United Community Services, Inc. v. Director, Division of Taxation</a:t>
            </a:r>
            <a:r>
              <a:rPr lang="en-US" sz="1800" dirty="0"/>
              <a:t>, the Tax Court considered whether the Title 48 (Public Utilities) definition of “autobus” has been incorporated into Title 54 (Taxation) and thereby excludes non-profit corporations operating “special paratransit vehicles” from the exemptions set forth in the Motor Fuel Tax and Petroleum Products Gross Receipts Acts. The Court stated that the Motor Fuel Tax statute, N.J.S. 54:39-112, was “confusing and not a model of clarity.” The Court opined that “[a] full understanding of what the Legislature sought to accomplish… is impossible to discern without reviewing the history and context of the legislative enactments….” </a:t>
            </a:r>
          </a:p>
          <a:p>
            <a:r>
              <a:rPr lang="en-US" sz="1800" dirty="0"/>
              <a:t>After an examination of the intersection of taxation and public utilities regulation, the Court concluded that “special and rural transportation services… are eligible for the Motor Fuel Tax and the Petroleum Products Gross Receipts Tax exemption.” The Commission recommends the clarification of the motor fuel tax exemptions in both tax acts as a result.</a:t>
            </a:r>
          </a:p>
        </p:txBody>
      </p:sp>
    </p:spTree>
    <p:extLst>
      <p:ext uri="{BB962C8B-B14F-4D97-AF65-F5344CB8AC3E}">
        <p14:creationId xmlns:p14="http://schemas.microsoft.com/office/powerpoint/2010/main" val="28843774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F9410-3413-FC64-42B3-AC9897E0DFAA}"/>
              </a:ext>
            </a:extLst>
          </p:cNvPr>
          <p:cNvSpPr>
            <a:spLocks noGrp="1"/>
          </p:cNvSpPr>
          <p:nvPr>
            <p:ph type="title"/>
          </p:nvPr>
        </p:nvSpPr>
        <p:spPr>
          <a:xfrm>
            <a:off x="3219451" y="276225"/>
            <a:ext cx="7181850" cy="1752599"/>
          </a:xfrm>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38100"/>
          <a:effectLst>
            <a:glow rad="139700">
              <a:schemeClr val="tx1">
                <a:alpha val="40000"/>
              </a:schemeClr>
            </a:glow>
          </a:effectLst>
          <a:scene3d>
            <a:camera prst="orthographicFront"/>
            <a:lightRig rig="threePt" dir="t"/>
          </a:scene3d>
          <a:sp3d>
            <a:bevelT w="114300" prst="artDeco"/>
            <a:bevelB w="114300" prst="artDeco"/>
          </a:sp3d>
        </p:spPr>
        <p:style>
          <a:lnRef idx="2">
            <a:schemeClr val="dk1"/>
          </a:lnRef>
          <a:fillRef idx="1">
            <a:schemeClr val="lt1"/>
          </a:fillRef>
          <a:effectRef idx="0">
            <a:schemeClr val="dk1"/>
          </a:effectRef>
          <a:fontRef idx="minor">
            <a:schemeClr val="dk1"/>
          </a:fontRef>
        </p:style>
        <p:txBody>
          <a:bodyPr>
            <a:normAutofit/>
          </a:bodyPr>
          <a:lstStyle/>
          <a:p>
            <a:r>
              <a:rPr lang="en-US" b="1" dirty="0"/>
              <a:t>Farmland Preservation Act – Roll-back Taxes (FR 2022)</a:t>
            </a:r>
          </a:p>
        </p:txBody>
      </p:sp>
      <p:sp>
        <p:nvSpPr>
          <p:cNvPr id="3" name="Content Placeholder 2">
            <a:extLst>
              <a:ext uri="{FF2B5EF4-FFF2-40B4-BE49-F238E27FC236}">
                <a16:creationId xmlns:a16="http://schemas.microsoft.com/office/drawing/2014/main" id="{0F788A6B-9A5C-8A20-7CBF-1ECD61C77F64}"/>
              </a:ext>
            </a:extLst>
          </p:cNvPr>
          <p:cNvSpPr>
            <a:spLocks noGrp="1"/>
          </p:cNvSpPr>
          <p:nvPr>
            <p:ph idx="1"/>
          </p:nvPr>
        </p:nvSpPr>
        <p:spPr>
          <a:xfrm>
            <a:off x="1484310" y="2361235"/>
            <a:ext cx="10018713" cy="4056927"/>
          </a:xfrm>
        </p:spPr>
        <p:txBody>
          <a:bodyPr>
            <a:normAutofit fontScale="77500" lnSpcReduction="20000"/>
          </a:bodyPr>
          <a:lstStyle/>
          <a:p>
            <a:r>
              <a:rPr lang="en-US" dirty="0"/>
              <a:t>The Farmland Assessment Act of 1964 was enacted to preserve family farms by providing farmers with some measure of economic relief. It permits land “actively devoted to agricultural or horticultural use” to receive special tax treatment provided that the minimum gross sales requirement set forth in the statute is met. The Act also provides separate and independent financial consequences if the land “is applied to a use other than agriculture or horticulture,” subjecting the landowner to “roll-back taxes.”</a:t>
            </a:r>
          </a:p>
          <a:p>
            <a:r>
              <a:rPr lang="en-US" dirty="0"/>
              <a:t>In </a:t>
            </a:r>
            <a:r>
              <a:rPr lang="en-US" i="1" dirty="0"/>
              <a:t>Balmer v. Twp. of Holmdel</a:t>
            </a:r>
            <a:r>
              <a:rPr lang="en-US" dirty="0"/>
              <a:t>, the Tax Court examined whether a farmer who was unable to resume farming activity but did not apply the land to a use other than agriculture was subject to roll-back taxes. The absence of a statutory definition for the term “applied to a use other than agricultural or horticultural” has led the Tax Courts to develop a common law definition for the term that is not readily apparent from a plain reading of the statute, and appears to deviate from the intent of the Legislature. </a:t>
            </a:r>
          </a:p>
          <a:p>
            <a:r>
              <a:rPr lang="en-US" dirty="0"/>
              <a:t>The Commission recommends the modification of N.J.S. 54:4-23.8 to clarify that the cessation of agricultural or horticultural activity during a given year is not a change in the property’s “use” and does not trigger the imposition of rollback taxes on the property owner.</a:t>
            </a:r>
          </a:p>
        </p:txBody>
      </p:sp>
    </p:spTree>
    <p:extLst>
      <p:ext uri="{BB962C8B-B14F-4D97-AF65-F5344CB8AC3E}">
        <p14:creationId xmlns:p14="http://schemas.microsoft.com/office/powerpoint/2010/main" val="32661457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93A55-2411-5E34-9844-E8106C817D2B}"/>
              </a:ext>
            </a:extLst>
          </p:cNvPr>
          <p:cNvSpPr>
            <a:spLocks noGrp="1"/>
          </p:cNvSpPr>
          <p:nvPr>
            <p:ph type="title"/>
          </p:nvPr>
        </p:nvSpPr>
        <p:spPr>
          <a:xfrm>
            <a:off x="2276475" y="295275"/>
            <a:ext cx="8648700" cy="1752599"/>
          </a:xfrm>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38100"/>
          <a:effectLst>
            <a:glow rad="139700">
              <a:schemeClr val="tx1">
                <a:alpha val="40000"/>
              </a:schemeClr>
            </a:glow>
          </a:effectLst>
          <a:scene3d>
            <a:camera prst="orthographicFront"/>
            <a:lightRig rig="threePt" dir="t"/>
          </a:scene3d>
          <a:sp3d>
            <a:bevelT w="114300" prst="artDeco"/>
            <a:bevelB w="114300" prst="artDeco"/>
          </a:sp3d>
        </p:spPr>
        <p:style>
          <a:lnRef idx="2">
            <a:schemeClr val="dk1"/>
          </a:lnRef>
          <a:fillRef idx="1">
            <a:schemeClr val="lt1"/>
          </a:fillRef>
          <a:effectRef idx="0">
            <a:schemeClr val="dk1"/>
          </a:effectRef>
          <a:fontRef idx="minor">
            <a:schemeClr val="dk1"/>
          </a:fontRef>
        </p:style>
        <p:txBody>
          <a:bodyPr>
            <a:noAutofit/>
          </a:bodyPr>
          <a:lstStyle/>
          <a:p>
            <a:r>
              <a:rPr lang="en-US" b="1" dirty="0"/>
              <a:t>“Misrepresentation of a Material Fact” in New Jersey Gross Income Tax Act (FR 2023)</a:t>
            </a:r>
          </a:p>
        </p:txBody>
      </p:sp>
      <p:sp>
        <p:nvSpPr>
          <p:cNvPr id="3" name="Content Placeholder 2">
            <a:extLst>
              <a:ext uri="{FF2B5EF4-FFF2-40B4-BE49-F238E27FC236}">
                <a16:creationId xmlns:a16="http://schemas.microsoft.com/office/drawing/2014/main" id="{FC094991-DC97-EDB6-A0C7-DFEEC77808D4}"/>
              </a:ext>
            </a:extLst>
          </p:cNvPr>
          <p:cNvSpPr>
            <a:spLocks noGrp="1"/>
          </p:cNvSpPr>
          <p:nvPr>
            <p:ph idx="1"/>
          </p:nvPr>
        </p:nvSpPr>
        <p:spPr>
          <a:xfrm>
            <a:off x="1484310" y="2338086"/>
            <a:ext cx="10018713" cy="4444679"/>
          </a:xfrm>
        </p:spPr>
        <p:txBody>
          <a:bodyPr>
            <a:noAutofit/>
          </a:bodyPr>
          <a:lstStyle/>
          <a:p>
            <a:r>
              <a:rPr lang="en-US" sz="1700" dirty="0"/>
              <a:t>The New Jersey Gross Income Tax Act specifies the statute of limitations for tax assessments. It requires the Division of Taxation to assess a tax within three years after a taxpayer files a tax return unless the taxpayer filed a false or fraudulent return. The Division is authorized to issue an assessment for a deficiency arising out of an erroneous refund within three years from the issuance of the refund. This statute of limitations is extended to five years if “it appears that any part of the refund was induced by fraud or misrepresentation of a material fact.” </a:t>
            </a:r>
          </a:p>
          <a:p>
            <a:r>
              <a:rPr lang="en-US" sz="1700" dirty="0"/>
              <a:t>In </a:t>
            </a:r>
            <a:r>
              <a:rPr lang="en-US" sz="1700" i="1" dirty="0"/>
              <a:t>Malhotra v. Director, Division of Taxation</a:t>
            </a:r>
            <a:r>
              <a:rPr lang="en-US" sz="1700" dirty="0"/>
              <a:t>, the Tax Court considered the meaning of “misrepresentation” as used in N.J.S. 54A:9-4(c)(4) and “whether the statute treats misrepresentation of material fact as having a standard that is different than fraud for purposes of an extended statute of limitations.” The Court determined that “[f]</a:t>
            </a:r>
            <a:r>
              <a:rPr lang="en-US" sz="1700" dirty="0" err="1"/>
              <a:t>raud</a:t>
            </a:r>
            <a:r>
              <a:rPr lang="en-US" sz="1700" dirty="0"/>
              <a:t> requires a high level of intent to defraud, but misrepresentation must include some level of intent that is above a mistake.” </a:t>
            </a:r>
          </a:p>
          <a:p>
            <a:r>
              <a:rPr lang="en-US" sz="1700" dirty="0"/>
              <a:t>The Commission recommends modifications to N.J.S. 54A:9-4: (1) using contemporary drafting practices to make the statute more accessible; (2) removing the five-year statute of limitations on assessments for erroneous refunds induced by fraud to eliminate the apparent conflict between the two fraud exceptions in this statutory section; and (3) eliminating the undefined phrase “misrepresentation of a material fact” from subsection (c)(4) and substituting “false or fraudulent return,” which is used elsewhere in the statute.</a:t>
            </a:r>
          </a:p>
        </p:txBody>
      </p:sp>
    </p:spTree>
    <p:extLst>
      <p:ext uri="{BB962C8B-B14F-4D97-AF65-F5344CB8AC3E}">
        <p14:creationId xmlns:p14="http://schemas.microsoft.com/office/powerpoint/2010/main" val="3483658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65FF5-A9D8-C863-044E-EDAAF575515D}"/>
              </a:ext>
            </a:extLst>
          </p:cNvPr>
          <p:cNvSpPr>
            <a:spLocks noGrp="1"/>
          </p:cNvSpPr>
          <p:nvPr>
            <p:ph type="title"/>
          </p:nvPr>
        </p:nvSpPr>
        <p:spPr>
          <a:xfrm>
            <a:off x="3103562" y="295275"/>
            <a:ext cx="7888288" cy="1543050"/>
          </a:xfrm>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38100"/>
          <a:effectLst>
            <a:glow rad="63500">
              <a:schemeClr val="tx1">
                <a:alpha val="40000"/>
              </a:schemeClr>
            </a:glow>
          </a:effectLst>
          <a:scene3d>
            <a:camera prst="orthographicFront"/>
            <a:lightRig rig="threePt" dir="t"/>
          </a:scene3d>
          <a:sp3d>
            <a:bevelT w="114300" prst="artDeco"/>
            <a:bevelB w="114300" prst="artDeco"/>
          </a:sp3d>
        </p:spPr>
        <p:style>
          <a:lnRef idx="2">
            <a:schemeClr val="dk1"/>
          </a:lnRef>
          <a:fillRef idx="1">
            <a:schemeClr val="lt1"/>
          </a:fillRef>
          <a:effectRef idx="0">
            <a:schemeClr val="dk1"/>
          </a:effectRef>
          <a:fontRef idx="minor">
            <a:schemeClr val="dk1"/>
          </a:fontRef>
        </p:style>
        <p:txBody>
          <a:bodyPr/>
          <a:lstStyle/>
          <a:p>
            <a:r>
              <a:rPr lang="en-US" b="1" dirty="0"/>
              <a:t>Projects Introduced in Bill Form 2022-2023</a:t>
            </a:r>
          </a:p>
        </p:txBody>
      </p:sp>
      <p:sp>
        <p:nvSpPr>
          <p:cNvPr id="3" name="Content Placeholder 2">
            <a:extLst>
              <a:ext uri="{FF2B5EF4-FFF2-40B4-BE49-F238E27FC236}">
                <a16:creationId xmlns:a16="http://schemas.microsoft.com/office/drawing/2014/main" id="{3983C4C7-B4E9-7427-2066-224CE7FA3774}"/>
              </a:ext>
            </a:extLst>
          </p:cNvPr>
          <p:cNvSpPr>
            <a:spLocks noGrp="1"/>
          </p:cNvSpPr>
          <p:nvPr>
            <p:ph idx="1"/>
          </p:nvPr>
        </p:nvSpPr>
        <p:spPr/>
        <p:txBody>
          <a:bodyPr>
            <a:normAutofit fontScale="92500"/>
          </a:bodyPr>
          <a:lstStyle/>
          <a:p>
            <a:pPr marL="342900" marR="0" lvl="0" indent="-342900" algn="just">
              <a:lnSpc>
                <a:spcPct val="115000"/>
              </a:lnSpc>
              <a:spcBef>
                <a:spcPts val="0"/>
              </a:spcBef>
              <a:spcAft>
                <a:spcPts val="0"/>
              </a:spcAft>
              <a:buFont typeface="Symbol" panose="05050102010706020507" pitchFamily="18" charset="2"/>
              <a:buChar char=""/>
            </a:pPr>
            <a:r>
              <a:rPr lang="en-US" sz="2600" dirty="0">
                <a:effectLst/>
                <a:latin typeface="Calibri" panose="020F0502020204030204" pitchFamily="34" charset="0"/>
                <a:ea typeface="Times New Roman" panose="02020603050405020304" pitchFamily="18" charset="0"/>
                <a:cs typeface="Calibri" panose="020F0502020204030204" pitchFamily="34" charset="0"/>
              </a:rPr>
              <a:t>S1195 – (Sen Vitale) Revises the statutes concerning oaths and affidavits</a:t>
            </a:r>
            <a:endParaRPr lang="en-US" sz="26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just">
              <a:lnSpc>
                <a:spcPct val="115000"/>
              </a:lnSpc>
              <a:spcBef>
                <a:spcPts val="0"/>
              </a:spcBef>
              <a:spcAft>
                <a:spcPts val="0"/>
              </a:spcAft>
              <a:buFont typeface="Symbol" panose="05050102010706020507" pitchFamily="18" charset="2"/>
              <a:buChar char=""/>
            </a:pPr>
            <a:r>
              <a:rPr lang="en-US" sz="2600" dirty="0">
                <a:effectLst/>
                <a:latin typeface="Calibri" panose="020F0502020204030204" pitchFamily="34" charset="0"/>
                <a:ea typeface="Times New Roman" panose="02020603050405020304" pitchFamily="18" charset="0"/>
                <a:cs typeface="Calibri" panose="020F0502020204030204" pitchFamily="34" charset="0"/>
              </a:rPr>
              <a:t>S1225 – (Sen Greenstein, Sen </a:t>
            </a:r>
            <a:r>
              <a:rPr lang="en-US" sz="2600" dirty="0" err="1">
                <a:effectLst/>
                <a:latin typeface="Calibri" panose="020F0502020204030204" pitchFamily="34" charset="0"/>
                <a:ea typeface="Times New Roman" panose="02020603050405020304" pitchFamily="18" charset="0"/>
                <a:cs typeface="Calibri" panose="020F0502020204030204" pitchFamily="34" charset="0"/>
              </a:rPr>
              <a:t>Diegnan</a:t>
            </a:r>
            <a:r>
              <a:rPr lang="en-US" sz="2600" dirty="0">
                <a:effectLst/>
                <a:latin typeface="Calibri" panose="020F0502020204030204" pitchFamily="34" charset="0"/>
                <a:ea typeface="Times New Roman" panose="02020603050405020304" pitchFamily="18" charset="0"/>
                <a:cs typeface="Calibri" panose="020F0502020204030204" pitchFamily="34" charset="0"/>
              </a:rPr>
              <a:t>) Requires municipality to return to taxpayer property taxes paid in error due to assessor’s or owner’s mistake </a:t>
            </a:r>
            <a:endParaRPr lang="en-US" sz="26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just">
              <a:lnSpc>
                <a:spcPct val="115000"/>
              </a:lnSpc>
              <a:spcBef>
                <a:spcPts val="0"/>
              </a:spcBef>
              <a:spcAft>
                <a:spcPts val="0"/>
              </a:spcAft>
              <a:buFont typeface="Symbol" panose="05050102010706020507" pitchFamily="18" charset="2"/>
              <a:buChar char=""/>
            </a:pPr>
            <a:r>
              <a:rPr lang="en-US" sz="2600" dirty="0">
                <a:effectLst/>
                <a:latin typeface="Calibri" panose="020F0502020204030204" pitchFamily="34" charset="0"/>
                <a:ea typeface="Times New Roman" panose="02020603050405020304" pitchFamily="18" charset="0"/>
                <a:cs typeface="Calibri" panose="020F0502020204030204" pitchFamily="34" charset="0"/>
              </a:rPr>
              <a:t>S1548 – (Sen Greenstein) Provides certain workers with maximum workers’ compensation benefits regardless of outside employment</a:t>
            </a:r>
            <a:endParaRPr lang="en-US" sz="26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just">
              <a:lnSpc>
                <a:spcPct val="115000"/>
              </a:lnSpc>
              <a:spcBef>
                <a:spcPts val="0"/>
              </a:spcBef>
              <a:spcAft>
                <a:spcPts val="0"/>
              </a:spcAft>
              <a:buFont typeface="Symbol" panose="05050102010706020507" pitchFamily="18" charset="2"/>
              <a:buChar char=""/>
            </a:pPr>
            <a:r>
              <a:rPr lang="en-US" sz="2600" dirty="0">
                <a:effectLst/>
                <a:latin typeface="Calibri" panose="020F0502020204030204" pitchFamily="34" charset="0"/>
                <a:ea typeface="Times New Roman" panose="02020603050405020304" pitchFamily="18" charset="0"/>
                <a:cs typeface="Calibri" panose="020F0502020204030204" pitchFamily="34" charset="0"/>
              </a:rPr>
              <a:t>S1606 – (Sen Greenstein) Concerns eligibility for unemployment benefits when offer of employment rescinded</a:t>
            </a:r>
            <a:endParaRPr lang="en-US" sz="26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64441968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372BF-FD3C-F0FD-5E3E-EEF232B14CC1}"/>
              </a:ext>
            </a:extLst>
          </p:cNvPr>
          <p:cNvSpPr>
            <a:spLocks noGrp="1"/>
          </p:cNvSpPr>
          <p:nvPr>
            <p:ph type="title"/>
          </p:nvPr>
        </p:nvSpPr>
        <p:spPr>
          <a:xfrm>
            <a:off x="2619375" y="314325"/>
            <a:ext cx="8340724" cy="1752599"/>
          </a:xfrm>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38100"/>
          <a:effectLst>
            <a:glow rad="228600">
              <a:schemeClr val="tx1">
                <a:alpha val="40000"/>
              </a:schemeClr>
            </a:glow>
          </a:effectLst>
          <a:scene3d>
            <a:camera prst="orthographicFront"/>
            <a:lightRig rig="threePt" dir="t"/>
          </a:scene3d>
          <a:sp3d>
            <a:bevelT w="114300" prst="artDeco"/>
            <a:bevelB w="114300" prst="artDeco"/>
          </a:sp3d>
        </p:spPr>
        <p:style>
          <a:lnRef idx="2">
            <a:schemeClr val="dk1"/>
          </a:lnRef>
          <a:fillRef idx="1">
            <a:schemeClr val="lt1"/>
          </a:fillRef>
          <a:effectRef idx="0">
            <a:schemeClr val="dk1"/>
          </a:effectRef>
          <a:fontRef idx="minor">
            <a:schemeClr val="dk1"/>
          </a:fontRef>
        </p:style>
        <p:txBody>
          <a:bodyPr>
            <a:normAutofit/>
          </a:bodyPr>
          <a:lstStyle/>
          <a:p>
            <a:r>
              <a:rPr lang="en-US" b="1" dirty="0"/>
              <a:t>Disability Benefits After Leaving Public Employment (FR 2022)</a:t>
            </a:r>
          </a:p>
        </p:txBody>
      </p:sp>
      <p:sp>
        <p:nvSpPr>
          <p:cNvPr id="3" name="Content Placeholder 2">
            <a:extLst>
              <a:ext uri="{FF2B5EF4-FFF2-40B4-BE49-F238E27FC236}">
                <a16:creationId xmlns:a16="http://schemas.microsoft.com/office/drawing/2014/main" id="{4E955125-1DDD-0667-8D93-328B3B5FBC9F}"/>
              </a:ext>
            </a:extLst>
          </p:cNvPr>
          <p:cNvSpPr>
            <a:spLocks noGrp="1"/>
          </p:cNvSpPr>
          <p:nvPr>
            <p:ph idx="1"/>
          </p:nvPr>
        </p:nvSpPr>
        <p:spPr>
          <a:xfrm>
            <a:off x="1484310" y="2666999"/>
            <a:ext cx="10018713" cy="3797462"/>
          </a:xfrm>
        </p:spPr>
        <p:txBody>
          <a:bodyPr>
            <a:normAutofit/>
          </a:bodyPr>
          <a:lstStyle/>
          <a:p>
            <a:r>
              <a:rPr lang="en-US" sz="1900" dirty="0"/>
              <a:t>In New Jersey, most State employees are eligible for membership in the Public Employees’ Retirement System (PERS). Pursuant to N.J.S. 43:15A-42, PERS members who have met minimum service credit requirements receive ordinary disability retirement benefits (ODRB) when “the member is physically or mentally incapacitated for the performance of duty and should be retired.” </a:t>
            </a:r>
          </a:p>
          <a:p>
            <a:r>
              <a:rPr lang="en-US" sz="1900" dirty="0"/>
              <a:t>The text of the statute is silent regarding the eligibility of a PERS member who leaves public employment before becoming disabled, but retains membership in PERS. This question was addressed by the Appellate Division in </a:t>
            </a:r>
            <a:r>
              <a:rPr lang="en-US" sz="1900" i="1" dirty="0"/>
              <a:t>Murphy v. Bd. of Tr., Pub. Emp.’s Ret. Sys</a:t>
            </a:r>
            <a:r>
              <a:rPr lang="en-US" sz="1900" dirty="0"/>
              <a:t>. </a:t>
            </a:r>
          </a:p>
          <a:p>
            <a:r>
              <a:rPr lang="en-US" sz="1900" dirty="0"/>
              <a:t>The Commission recommends modifying the language in N.J.S. 43:15A-42 to clarify that an eligible PERS member must be “currently employed” in a PERS position at the time of the disability to receive ODRB.</a:t>
            </a:r>
          </a:p>
        </p:txBody>
      </p:sp>
    </p:spTree>
    <p:extLst>
      <p:ext uri="{BB962C8B-B14F-4D97-AF65-F5344CB8AC3E}">
        <p14:creationId xmlns:p14="http://schemas.microsoft.com/office/powerpoint/2010/main" val="28816092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5FBBC-2447-7380-2389-7DBB77FCA050}"/>
              </a:ext>
            </a:extLst>
          </p:cNvPr>
          <p:cNvSpPr>
            <a:spLocks noGrp="1"/>
          </p:cNvSpPr>
          <p:nvPr>
            <p:ph type="title"/>
          </p:nvPr>
        </p:nvSpPr>
        <p:spPr>
          <a:xfrm>
            <a:off x="2533650" y="304800"/>
            <a:ext cx="8264524" cy="1685926"/>
          </a:xfrm>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38100"/>
          <a:effectLst>
            <a:glow rad="228600">
              <a:schemeClr val="tx1">
                <a:alpha val="40000"/>
              </a:schemeClr>
            </a:glow>
          </a:effectLst>
          <a:scene3d>
            <a:camera prst="orthographicFront"/>
            <a:lightRig rig="threePt" dir="t"/>
          </a:scene3d>
          <a:sp3d>
            <a:bevelT w="114300" prst="artDeco"/>
            <a:bevelB w="114300" prst="artDeco"/>
          </a:sp3d>
        </p:spPr>
        <p:style>
          <a:lnRef idx="2">
            <a:schemeClr val="dk1"/>
          </a:lnRef>
          <a:fillRef idx="1">
            <a:schemeClr val="lt1"/>
          </a:fillRef>
          <a:effectRef idx="0">
            <a:schemeClr val="dk1"/>
          </a:effectRef>
          <a:fontRef idx="minor">
            <a:schemeClr val="dk1"/>
          </a:fontRef>
        </p:style>
        <p:txBody>
          <a:bodyPr>
            <a:normAutofit/>
          </a:bodyPr>
          <a:lstStyle/>
          <a:p>
            <a:r>
              <a:rPr lang="en-US" b="1" dirty="0"/>
              <a:t>PERS Re-enrollment as a Critical Need Employee (FR 2022)</a:t>
            </a:r>
          </a:p>
        </p:txBody>
      </p:sp>
      <p:sp>
        <p:nvSpPr>
          <p:cNvPr id="3" name="Content Placeholder 2">
            <a:extLst>
              <a:ext uri="{FF2B5EF4-FFF2-40B4-BE49-F238E27FC236}">
                <a16:creationId xmlns:a16="http://schemas.microsoft.com/office/drawing/2014/main" id="{355A2B79-4C2A-2535-B17F-F7D67235F350}"/>
              </a:ext>
            </a:extLst>
          </p:cNvPr>
          <p:cNvSpPr>
            <a:spLocks noGrp="1"/>
          </p:cNvSpPr>
          <p:nvPr>
            <p:ph idx="1"/>
          </p:nvPr>
        </p:nvSpPr>
        <p:spPr>
          <a:xfrm>
            <a:off x="1484310" y="2245489"/>
            <a:ext cx="10018713" cy="4259483"/>
          </a:xfrm>
        </p:spPr>
        <p:txBody>
          <a:bodyPr>
            <a:normAutofit fontScale="77500" lnSpcReduction="20000"/>
          </a:bodyPr>
          <a:lstStyle/>
          <a:p>
            <a:r>
              <a:rPr lang="en-US" dirty="0"/>
              <a:t>In New Jersey, the Public Employees’ Retirement System (PERS) Act governs enrollment, membership, termination, and disbursement of retirement pensions for eligible State employees. Pursuant to N.J.S. 43:15A-57.2 (re-enrollment statute), retired members re-employed in PERS-eligible roles must re-enroll in PERS until again retiring, with certain exceptions. The “teaching role” exception in N.J.S. 43:15A-57.2b.(2) contains a reference to the $10,000 maximum yearly compensation that a retired member could earn without re-enrolling in PERS under the “salary cap” exception in N.J.S. 43:15A-57.2b.(1). </a:t>
            </a:r>
          </a:p>
          <a:p>
            <a:r>
              <a:rPr lang="en-US" dirty="0"/>
              <a:t>After the enactment of the “teaching role” exception, however, the “salary cap” exception was amended to allow aggregate annual compensation up to $15,000 without re-enrollment, eliminating the source of the $10,000 referenced in the “teaching role” exception. The Commission recommends that the “teaching role” exception be modified to clarify that the exception applies to all retired members in qualifying teaching staff positions. </a:t>
            </a:r>
          </a:p>
          <a:p>
            <a:r>
              <a:rPr lang="en-US" dirty="0"/>
              <a:t>The Commission also considered whether the compensation limit in the “salary cap” exception would benefit from modification. The NJAC and recent administrative decisions issued by the PERS Board of Trustees confirm that the $15,000 figure is the current and accurate annual compensation limit amount, and no modification is recommended.</a:t>
            </a:r>
          </a:p>
        </p:txBody>
      </p:sp>
    </p:spTree>
    <p:extLst>
      <p:ext uri="{BB962C8B-B14F-4D97-AF65-F5344CB8AC3E}">
        <p14:creationId xmlns:p14="http://schemas.microsoft.com/office/powerpoint/2010/main" val="292757200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8E300D-92AA-6C2B-6303-436DA4A301EA}"/>
              </a:ext>
            </a:extLst>
          </p:cNvPr>
          <p:cNvSpPr>
            <a:spLocks noGrp="1"/>
          </p:cNvSpPr>
          <p:nvPr>
            <p:ph idx="1"/>
          </p:nvPr>
        </p:nvSpPr>
        <p:spPr>
          <a:xfrm>
            <a:off x="1484310" y="2216553"/>
            <a:ext cx="10018713" cy="3574648"/>
          </a:xfrm>
        </p:spPr>
        <p:txBody>
          <a:bodyPr>
            <a:normAutofit fontScale="92500" lnSpcReduction="20000"/>
          </a:bodyPr>
          <a:lstStyle/>
          <a:p>
            <a:pPr marL="0" indent="0">
              <a:buNone/>
            </a:pPr>
            <a:r>
              <a:rPr lang="en-US" dirty="0"/>
              <a:t>In addition to the Tentative and Final Reports released by the Commission, there are ongoing projects that have not yet reached the Report stage – these are identified below and on the following slides: </a:t>
            </a:r>
          </a:p>
          <a:p>
            <a:r>
              <a:rPr lang="en-US" dirty="0"/>
              <a:t>Additional Rent</a:t>
            </a:r>
          </a:p>
          <a:p>
            <a:r>
              <a:rPr lang="en-US" dirty="0"/>
              <a:t>Affidavit of Merit Statute - Application to </a:t>
            </a:r>
            <a:r>
              <a:rPr lang="en-US" dirty="0" err="1"/>
              <a:t>Respondeat</a:t>
            </a:r>
            <a:r>
              <a:rPr lang="en-US" dirty="0"/>
              <a:t> Superior Claims</a:t>
            </a:r>
          </a:p>
          <a:p>
            <a:r>
              <a:rPr lang="en-US" dirty="0"/>
              <a:t>Audit Adjustments Involving Returns from Closed Years</a:t>
            </a:r>
          </a:p>
          <a:p>
            <a:r>
              <a:rPr lang="en-US" dirty="0"/>
              <a:t>Applicability of the DWI Statute to Bicyclists</a:t>
            </a:r>
          </a:p>
          <a:p>
            <a:r>
              <a:rPr lang="en-US" dirty="0"/>
              <a:t>Biometric Data Collection</a:t>
            </a:r>
          </a:p>
          <a:p>
            <a:r>
              <a:rPr lang="en-US" dirty="0"/>
              <a:t>Citizen’s Arrest</a:t>
            </a:r>
          </a:p>
          <a:p>
            <a:endParaRPr lang="en-US" dirty="0"/>
          </a:p>
        </p:txBody>
      </p:sp>
      <p:sp>
        <p:nvSpPr>
          <p:cNvPr id="4" name="Title 1">
            <a:extLst>
              <a:ext uri="{FF2B5EF4-FFF2-40B4-BE49-F238E27FC236}">
                <a16:creationId xmlns:a16="http://schemas.microsoft.com/office/drawing/2014/main" id="{85E263B2-A77D-E301-F5C4-6D22585C87EB}"/>
              </a:ext>
            </a:extLst>
          </p:cNvPr>
          <p:cNvSpPr>
            <a:spLocks noGrp="1"/>
          </p:cNvSpPr>
          <p:nvPr>
            <p:ph type="title"/>
          </p:nvPr>
        </p:nvSpPr>
        <p:spPr>
          <a:xfrm>
            <a:off x="3475038" y="285750"/>
            <a:ext cx="6554787" cy="1533525"/>
          </a:xfrm>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38100">
            <a:solidFill>
              <a:schemeClr val="tx1"/>
            </a:solidFill>
          </a:ln>
          <a:effectLst>
            <a:glow rad="228600">
              <a:schemeClr val="tx1">
                <a:alpha val="40000"/>
              </a:schemeClr>
            </a:glow>
          </a:effectLst>
          <a:scene3d>
            <a:camera prst="orthographicFront"/>
            <a:lightRig rig="threePt" dir="t"/>
          </a:scene3d>
          <a:sp3d>
            <a:bevelT w="114300" prst="artDeco"/>
            <a:bevelB w="114300" prst="artDeco"/>
          </a:sp3d>
        </p:spPr>
        <p:style>
          <a:lnRef idx="2">
            <a:schemeClr val="dk1"/>
          </a:lnRef>
          <a:fillRef idx="1">
            <a:schemeClr val="lt1"/>
          </a:fillRef>
          <a:effectRef idx="0">
            <a:schemeClr val="dk1"/>
          </a:effectRef>
          <a:fontRef idx="minor">
            <a:schemeClr val="dk1"/>
          </a:fontRef>
        </p:style>
        <p:txBody>
          <a:bodyPr>
            <a:normAutofit/>
          </a:bodyPr>
          <a:lstStyle/>
          <a:p>
            <a:r>
              <a:rPr lang="en-US" sz="5000" b="1" dirty="0"/>
              <a:t>Work in Progress </a:t>
            </a:r>
          </a:p>
        </p:txBody>
      </p:sp>
    </p:spTree>
    <p:extLst>
      <p:ext uri="{BB962C8B-B14F-4D97-AF65-F5344CB8AC3E}">
        <p14:creationId xmlns:p14="http://schemas.microsoft.com/office/powerpoint/2010/main" val="29409239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CF1CCA-6FCD-ABF3-448A-AD59D435D744}"/>
              </a:ext>
            </a:extLst>
          </p:cNvPr>
          <p:cNvSpPr>
            <a:spLocks noGrp="1"/>
          </p:cNvSpPr>
          <p:nvPr>
            <p:ph idx="1"/>
          </p:nvPr>
        </p:nvSpPr>
        <p:spPr>
          <a:xfrm>
            <a:off x="1507459" y="2558005"/>
            <a:ext cx="10018713" cy="3482051"/>
          </a:xfrm>
        </p:spPr>
        <p:txBody>
          <a:bodyPr>
            <a:normAutofit/>
          </a:bodyPr>
          <a:lstStyle/>
          <a:p>
            <a:r>
              <a:rPr lang="en-US" sz="2200" dirty="0"/>
              <a:t>Compassionate Release</a:t>
            </a:r>
          </a:p>
          <a:p>
            <a:r>
              <a:rPr lang="en-US" sz="2200" dirty="0"/>
              <a:t>Corporate Books and Records of Account</a:t>
            </a:r>
          </a:p>
          <a:p>
            <a:r>
              <a:rPr lang="en-US" sz="2200" dirty="0"/>
              <a:t>Development and Installation of Electric Vehicle Supply Equipment or Make-Ready Parking Spaces</a:t>
            </a:r>
          </a:p>
          <a:p>
            <a:r>
              <a:rPr lang="en-US" sz="2200" dirty="0"/>
              <a:t>Enforcement of Lost Notes</a:t>
            </a:r>
          </a:p>
          <a:p>
            <a:r>
              <a:rPr lang="en-US" sz="2200" dirty="0"/>
              <a:t>Expungement Statute - Meaning of “Closely Related Circumstances”</a:t>
            </a:r>
          </a:p>
          <a:p>
            <a:endParaRPr lang="en-US" sz="2200" dirty="0"/>
          </a:p>
          <a:p>
            <a:endParaRPr lang="en-US" dirty="0"/>
          </a:p>
        </p:txBody>
      </p:sp>
      <p:sp>
        <p:nvSpPr>
          <p:cNvPr id="4" name="Title 1">
            <a:extLst>
              <a:ext uri="{FF2B5EF4-FFF2-40B4-BE49-F238E27FC236}">
                <a16:creationId xmlns:a16="http://schemas.microsoft.com/office/drawing/2014/main" id="{821F1970-61C1-7913-1432-456F0BA4C77E}"/>
              </a:ext>
            </a:extLst>
          </p:cNvPr>
          <p:cNvSpPr>
            <a:spLocks noGrp="1"/>
          </p:cNvSpPr>
          <p:nvPr>
            <p:ph type="title"/>
          </p:nvPr>
        </p:nvSpPr>
        <p:spPr>
          <a:xfrm>
            <a:off x="2924174" y="190500"/>
            <a:ext cx="7502525" cy="1752600"/>
          </a:xfrm>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38100">
            <a:solidFill>
              <a:schemeClr val="tx1"/>
            </a:solidFill>
          </a:ln>
          <a:effectLst>
            <a:glow rad="228600">
              <a:schemeClr val="tx1">
                <a:alpha val="40000"/>
              </a:schemeClr>
            </a:glow>
          </a:effectLst>
          <a:scene3d>
            <a:camera prst="orthographicFront"/>
            <a:lightRig rig="threePt" dir="t"/>
          </a:scene3d>
          <a:sp3d>
            <a:bevelT w="114300" prst="artDeco"/>
            <a:bevelB w="114300" prst="artDeco"/>
          </a:sp3d>
        </p:spPr>
        <p:style>
          <a:lnRef idx="2">
            <a:schemeClr val="dk1"/>
          </a:lnRef>
          <a:fillRef idx="1">
            <a:schemeClr val="lt1"/>
          </a:fillRef>
          <a:effectRef idx="0">
            <a:schemeClr val="dk1"/>
          </a:effectRef>
          <a:fontRef idx="minor">
            <a:schemeClr val="dk1"/>
          </a:fontRef>
        </p:style>
        <p:txBody>
          <a:bodyPr>
            <a:normAutofit/>
          </a:bodyPr>
          <a:lstStyle/>
          <a:p>
            <a:r>
              <a:rPr lang="en-US" sz="5000" b="1" dirty="0"/>
              <a:t>Work in Progress cont’d</a:t>
            </a:r>
          </a:p>
        </p:txBody>
      </p:sp>
    </p:spTree>
    <p:extLst>
      <p:ext uri="{BB962C8B-B14F-4D97-AF65-F5344CB8AC3E}">
        <p14:creationId xmlns:p14="http://schemas.microsoft.com/office/powerpoint/2010/main" val="227790197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17CD4-9CC6-EC28-60E2-BC6DA54AFB6A}"/>
              </a:ext>
            </a:extLst>
          </p:cNvPr>
          <p:cNvSpPr>
            <a:spLocks noGrp="1"/>
          </p:cNvSpPr>
          <p:nvPr>
            <p:ph type="title"/>
          </p:nvPr>
        </p:nvSpPr>
        <p:spPr>
          <a:xfrm>
            <a:off x="3076575" y="190501"/>
            <a:ext cx="7439025" cy="1543050"/>
          </a:xfrm>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38100">
            <a:solidFill>
              <a:schemeClr val="tx1"/>
            </a:solidFill>
          </a:ln>
          <a:effectLst>
            <a:glow rad="139700">
              <a:schemeClr val="tx1">
                <a:alpha val="40000"/>
              </a:schemeClr>
            </a:glow>
          </a:effectLst>
          <a:scene3d>
            <a:camera prst="orthographicFront"/>
            <a:lightRig rig="threePt" dir="t"/>
          </a:scene3d>
          <a:sp3d>
            <a:bevelT w="114300" prst="artDeco"/>
            <a:bevelB w="114300" prst="artDeco"/>
          </a:sp3d>
        </p:spPr>
        <p:style>
          <a:lnRef idx="2">
            <a:schemeClr val="dk1"/>
          </a:lnRef>
          <a:fillRef idx="1">
            <a:schemeClr val="lt1"/>
          </a:fillRef>
          <a:effectRef idx="0">
            <a:schemeClr val="dk1"/>
          </a:effectRef>
          <a:fontRef idx="minor">
            <a:schemeClr val="dk1"/>
          </a:fontRef>
        </p:style>
        <p:txBody>
          <a:bodyPr>
            <a:normAutofit/>
          </a:bodyPr>
          <a:lstStyle/>
          <a:p>
            <a:r>
              <a:rPr lang="en-US" sz="5000" b="1" dirty="0"/>
              <a:t>Work in Progress cont’d</a:t>
            </a:r>
          </a:p>
        </p:txBody>
      </p:sp>
      <p:sp>
        <p:nvSpPr>
          <p:cNvPr id="3" name="Content Placeholder 2">
            <a:extLst>
              <a:ext uri="{FF2B5EF4-FFF2-40B4-BE49-F238E27FC236}">
                <a16:creationId xmlns:a16="http://schemas.microsoft.com/office/drawing/2014/main" id="{D5F0B049-5DAA-4089-2F1F-716125CFFB5D}"/>
              </a:ext>
            </a:extLst>
          </p:cNvPr>
          <p:cNvSpPr>
            <a:spLocks noGrp="1"/>
          </p:cNvSpPr>
          <p:nvPr>
            <p:ph idx="1"/>
          </p:nvPr>
        </p:nvSpPr>
        <p:spPr/>
        <p:txBody>
          <a:bodyPr>
            <a:normAutofit fontScale="92500" lnSpcReduction="20000"/>
          </a:bodyPr>
          <a:lstStyle/>
          <a:p>
            <a:r>
              <a:rPr lang="en-US" dirty="0"/>
              <a:t>“Household Members” for purposes of the Prevention of Domestic Violence Act - Definition of</a:t>
            </a:r>
          </a:p>
          <a:p>
            <a:r>
              <a:rPr lang="en-US" dirty="0"/>
              <a:t>Interpretation of the Household/Incest Exception to Inclusion in Sex Offender Central Registry</a:t>
            </a:r>
          </a:p>
          <a:p>
            <a:r>
              <a:rPr lang="en-US" dirty="0"/>
              <a:t>"Legal Representative" - Definition of</a:t>
            </a:r>
          </a:p>
          <a:p>
            <a:r>
              <a:rPr lang="en-US" dirty="0"/>
              <a:t>"Mentally Incapacitated" - Definition of</a:t>
            </a:r>
          </a:p>
          <a:p>
            <a:r>
              <a:rPr lang="en-US" dirty="0"/>
              <a:t>Merger of Criminal Convictions for Leaving-the-Scene and Endangering an Injured Victim</a:t>
            </a:r>
          </a:p>
          <a:p>
            <a:endParaRPr lang="en-US" dirty="0"/>
          </a:p>
          <a:p>
            <a:endParaRPr lang="en-US" dirty="0"/>
          </a:p>
        </p:txBody>
      </p:sp>
    </p:spTree>
    <p:extLst>
      <p:ext uri="{BB962C8B-B14F-4D97-AF65-F5344CB8AC3E}">
        <p14:creationId xmlns:p14="http://schemas.microsoft.com/office/powerpoint/2010/main" val="218982644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917249-71E6-451D-6279-9D24B8561A3D}"/>
              </a:ext>
            </a:extLst>
          </p:cNvPr>
          <p:cNvSpPr>
            <a:spLocks noGrp="1"/>
          </p:cNvSpPr>
          <p:nvPr>
            <p:ph type="title"/>
          </p:nvPr>
        </p:nvSpPr>
        <p:spPr>
          <a:xfrm>
            <a:off x="2905125" y="190500"/>
            <a:ext cx="7559674" cy="1752599"/>
          </a:xfrm>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38100"/>
          <a:effectLst>
            <a:glow rad="139700">
              <a:schemeClr val="tx1">
                <a:alpha val="40000"/>
              </a:schemeClr>
            </a:glow>
          </a:effectLst>
          <a:scene3d>
            <a:camera prst="orthographicFront"/>
            <a:lightRig rig="threePt" dir="t"/>
          </a:scene3d>
          <a:sp3d>
            <a:bevelT w="114300" prst="artDeco"/>
            <a:bevelB w="114300" prst="artDeco"/>
          </a:sp3d>
        </p:spPr>
        <p:style>
          <a:lnRef idx="2">
            <a:schemeClr val="dk1"/>
          </a:lnRef>
          <a:fillRef idx="1">
            <a:schemeClr val="lt1"/>
          </a:fillRef>
          <a:effectRef idx="0">
            <a:schemeClr val="dk1"/>
          </a:effectRef>
          <a:fontRef idx="minor">
            <a:schemeClr val="dk1"/>
          </a:fontRef>
        </p:style>
        <p:txBody>
          <a:bodyPr>
            <a:normAutofit/>
          </a:bodyPr>
          <a:lstStyle/>
          <a:p>
            <a:r>
              <a:rPr lang="en-US" sz="5000" b="1" dirty="0"/>
              <a:t>Work in Progress cont’d</a:t>
            </a:r>
          </a:p>
        </p:txBody>
      </p:sp>
      <p:sp>
        <p:nvSpPr>
          <p:cNvPr id="3" name="Content Placeholder 2">
            <a:extLst>
              <a:ext uri="{FF2B5EF4-FFF2-40B4-BE49-F238E27FC236}">
                <a16:creationId xmlns:a16="http://schemas.microsoft.com/office/drawing/2014/main" id="{AA5A5967-BE47-7401-EC63-AE4F1B52986D}"/>
              </a:ext>
            </a:extLst>
          </p:cNvPr>
          <p:cNvSpPr>
            <a:spLocks noGrp="1"/>
          </p:cNvSpPr>
          <p:nvPr>
            <p:ph idx="1"/>
          </p:nvPr>
        </p:nvSpPr>
        <p:spPr>
          <a:xfrm>
            <a:off x="2269329" y="2590798"/>
            <a:ext cx="8831265" cy="3867151"/>
          </a:xfrm>
        </p:spPr>
        <p:txBody>
          <a:bodyPr>
            <a:normAutofit/>
          </a:bodyPr>
          <a:lstStyle/>
          <a:p>
            <a:r>
              <a:rPr lang="en-US" sz="2200" dirty="0"/>
              <a:t>Municipal Vacancy Law</a:t>
            </a:r>
          </a:p>
          <a:p>
            <a:r>
              <a:rPr lang="en-US" sz="2200" dirty="0"/>
              <a:t>Non-Admitted Insurers Act - Jurisdiction Over Violations</a:t>
            </a:r>
          </a:p>
          <a:p>
            <a:r>
              <a:rPr lang="en-US" sz="2200" dirty="0"/>
              <a:t>Nonprofit Organizations</a:t>
            </a:r>
          </a:p>
          <a:p>
            <a:r>
              <a:rPr lang="en-US" sz="2200" dirty="0"/>
              <a:t>Open Public Records Act – Entities to Which Applied</a:t>
            </a:r>
          </a:p>
          <a:p>
            <a:r>
              <a:rPr kumimoji="0" lang="en-US" sz="2200" b="0" i="0" u="none" strike="noStrike" kern="1200" cap="none" spc="0" normalizeH="0" baseline="0" noProof="0" dirty="0">
                <a:ln>
                  <a:noFill/>
                </a:ln>
                <a:solidFill>
                  <a:prstClr val="black"/>
                </a:solidFill>
                <a:effectLst/>
                <a:uLnTx/>
                <a:uFillTx/>
                <a:latin typeface="Corbel" panose="020B0503020204020204"/>
                <a:ea typeface="+mn-ea"/>
                <a:cs typeface="+mn-cs"/>
              </a:rPr>
              <a:t>Open Public Records Act – Catalyst</a:t>
            </a:r>
            <a:endParaRPr lang="en-US" sz="2200" dirty="0"/>
          </a:p>
          <a:p>
            <a:endParaRPr lang="en-US" sz="2200" dirty="0"/>
          </a:p>
          <a:p>
            <a:endParaRPr lang="en-US" dirty="0"/>
          </a:p>
          <a:p>
            <a:endParaRPr lang="en-US" dirty="0"/>
          </a:p>
        </p:txBody>
      </p:sp>
    </p:spTree>
    <p:extLst>
      <p:ext uri="{BB962C8B-B14F-4D97-AF65-F5344CB8AC3E}">
        <p14:creationId xmlns:p14="http://schemas.microsoft.com/office/powerpoint/2010/main" val="385899522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43454-478B-303D-0401-CB13E93672A4}"/>
              </a:ext>
            </a:extLst>
          </p:cNvPr>
          <p:cNvSpPr>
            <a:spLocks noGrp="1"/>
          </p:cNvSpPr>
          <p:nvPr>
            <p:ph type="title"/>
          </p:nvPr>
        </p:nvSpPr>
        <p:spPr>
          <a:xfrm>
            <a:off x="3009900" y="276225"/>
            <a:ext cx="7750174" cy="1476375"/>
          </a:xfrm>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38100"/>
          <a:effectLst>
            <a:glow rad="139700">
              <a:schemeClr val="tx1">
                <a:alpha val="40000"/>
              </a:schemeClr>
            </a:glow>
          </a:effectLst>
          <a:scene3d>
            <a:camera prst="orthographicFront"/>
            <a:lightRig rig="threePt" dir="t"/>
          </a:scene3d>
          <a:sp3d>
            <a:bevelT w="114300" prst="artDeco"/>
            <a:bevelB w="114300" prst="artDeco"/>
          </a:sp3d>
        </p:spPr>
        <p:style>
          <a:lnRef idx="2">
            <a:schemeClr val="dk1"/>
          </a:lnRef>
          <a:fillRef idx="1">
            <a:schemeClr val="lt1"/>
          </a:fillRef>
          <a:effectRef idx="0">
            <a:schemeClr val="dk1"/>
          </a:effectRef>
          <a:fontRef idx="minor">
            <a:schemeClr val="dk1"/>
          </a:fontRef>
        </p:style>
        <p:txBody>
          <a:bodyPr>
            <a:normAutofit/>
          </a:bodyPr>
          <a:lstStyle/>
          <a:p>
            <a:r>
              <a:rPr lang="en-US" sz="5000" b="1" dirty="0"/>
              <a:t>Work in Progress cont’d</a:t>
            </a:r>
          </a:p>
        </p:txBody>
      </p:sp>
      <p:sp>
        <p:nvSpPr>
          <p:cNvPr id="3" name="Content Placeholder 2">
            <a:extLst>
              <a:ext uri="{FF2B5EF4-FFF2-40B4-BE49-F238E27FC236}">
                <a16:creationId xmlns:a16="http://schemas.microsoft.com/office/drawing/2014/main" id="{3A6B0249-C90C-1093-8BB9-23615F4F8F87}"/>
              </a:ext>
            </a:extLst>
          </p:cNvPr>
          <p:cNvSpPr>
            <a:spLocks noGrp="1"/>
          </p:cNvSpPr>
          <p:nvPr>
            <p:ph idx="1"/>
          </p:nvPr>
        </p:nvSpPr>
        <p:spPr>
          <a:xfrm>
            <a:off x="1912935" y="2609849"/>
            <a:ext cx="10018713" cy="3543301"/>
          </a:xfrm>
        </p:spPr>
        <p:txBody>
          <a:bodyPr>
            <a:normAutofit/>
          </a:bodyPr>
          <a:lstStyle/>
          <a:p>
            <a:endParaRPr lang="en-US" sz="2200" dirty="0"/>
          </a:p>
          <a:p>
            <a:r>
              <a:rPr lang="en-US" sz="2200" dirty="0"/>
              <a:t>Open Public Records Act – Meaning of Name &amp; Identity </a:t>
            </a:r>
          </a:p>
          <a:p>
            <a:r>
              <a:rPr lang="en-US" sz="2200" dirty="0"/>
              <a:t>Open Public Records Act – Redacted Information</a:t>
            </a:r>
          </a:p>
          <a:p>
            <a:r>
              <a:rPr lang="en-US" sz="2200" dirty="0"/>
              <a:t>Overdose Prevention Act</a:t>
            </a:r>
          </a:p>
          <a:p>
            <a:r>
              <a:rPr lang="en-US" sz="2200" dirty="0"/>
              <a:t>Parental Rights – Replacement of the Term “Surrender”</a:t>
            </a:r>
          </a:p>
          <a:p>
            <a:r>
              <a:rPr lang="en-US" sz="2200" dirty="0"/>
              <a:t>Prison and Youth Correctional Facilities – Use of “Farms,” “Camps” and “Quarries”</a:t>
            </a:r>
          </a:p>
          <a:p>
            <a:endParaRPr lang="en-US" dirty="0"/>
          </a:p>
          <a:p>
            <a:endParaRPr lang="en-US" dirty="0"/>
          </a:p>
        </p:txBody>
      </p:sp>
    </p:spTree>
    <p:extLst>
      <p:ext uri="{BB962C8B-B14F-4D97-AF65-F5344CB8AC3E}">
        <p14:creationId xmlns:p14="http://schemas.microsoft.com/office/powerpoint/2010/main" val="201102575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DBC6F-27E9-07E2-DB0E-5F41DD5C49F0}"/>
              </a:ext>
            </a:extLst>
          </p:cNvPr>
          <p:cNvSpPr>
            <a:spLocks noGrp="1"/>
          </p:cNvSpPr>
          <p:nvPr>
            <p:ph type="title"/>
          </p:nvPr>
        </p:nvSpPr>
        <p:spPr>
          <a:xfrm>
            <a:off x="2867025" y="276225"/>
            <a:ext cx="7693024" cy="1581150"/>
          </a:xfrm>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38100"/>
          <a:effectLst>
            <a:glow rad="228600">
              <a:schemeClr val="tx1">
                <a:alpha val="40000"/>
              </a:schemeClr>
            </a:glow>
          </a:effectLst>
          <a:scene3d>
            <a:camera prst="orthographicFront"/>
            <a:lightRig rig="threePt" dir="t"/>
          </a:scene3d>
          <a:sp3d>
            <a:bevelT w="114300" prst="artDeco"/>
            <a:bevelB w="114300" prst="artDeco"/>
          </a:sp3d>
        </p:spPr>
        <p:style>
          <a:lnRef idx="2">
            <a:schemeClr val="dk1"/>
          </a:lnRef>
          <a:fillRef idx="1">
            <a:schemeClr val="lt1"/>
          </a:fillRef>
          <a:effectRef idx="0">
            <a:schemeClr val="dk1"/>
          </a:effectRef>
          <a:fontRef idx="minor">
            <a:schemeClr val="dk1"/>
          </a:fontRef>
        </p:style>
        <p:txBody>
          <a:bodyPr>
            <a:normAutofit/>
          </a:bodyPr>
          <a:lstStyle/>
          <a:p>
            <a:r>
              <a:rPr lang="en-US" sz="5000" b="1" dirty="0"/>
              <a:t>Work in Progress cont’d</a:t>
            </a:r>
          </a:p>
        </p:txBody>
      </p:sp>
      <p:sp>
        <p:nvSpPr>
          <p:cNvPr id="3" name="Content Placeholder 2">
            <a:extLst>
              <a:ext uri="{FF2B5EF4-FFF2-40B4-BE49-F238E27FC236}">
                <a16:creationId xmlns:a16="http://schemas.microsoft.com/office/drawing/2014/main" id="{501249E4-54A8-0E8D-12D1-A4768D076B87}"/>
              </a:ext>
            </a:extLst>
          </p:cNvPr>
          <p:cNvSpPr>
            <a:spLocks noGrp="1"/>
          </p:cNvSpPr>
          <p:nvPr>
            <p:ph idx="1"/>
          </p:nvPr>
        </p:nvSpPr>
        <p:spPr>
          <a:xfrm>
            <a:off x="2074860" y="2486024"/>
            <a:ext cx="9421815" cy="3705226"/>
          </a:xfrm>
        </p:spPr>
        <p:txBody>
          <a:bodyPr>
            <a:normAutofit/>
          </a:bodyPr>
          <a:lstStyle/>
          <a:p>
            <a:endParaRPr lang="en-US" dirty="0"/>
          </a:p>
          <a:p>
            <a:r>
              <a:rPr lang="en-US" sz="2200" dirty="0"/>
              <a:t>Public Hearing on Tenure Charges</a:t>
            </a:r>
          </a:p>
          <a:p>
            <a:r>
              <a:rPr lang="en-US" sz="2200" dirty="0"/>
              <a:t>Remarriage for Purposes of Alimony</a:t>
            </a:r>
          </a:p>
          <a:p>
            <a:r>
              <a:rPr lang="en-US" sz="2200" dirty="0"/>
              <a:t>Tort Claims Act - Applicability of Notice Provision to Contribution and Indemnification Claims</a:t>
            </a:r>
          </a:p>
          <a:p>
            <a:r>
              <a:rPr lang="en-US" sz="2200" dirty="0"/>
              <a:t>Torts Claim Act - Bystander Liability</a:t>
            </a:r>
          </a:p>
          <a:p>
            <a:endParaRPr lang="en-US" dirty="0"/>
          </a:p>
          <a:p>
            <a:endParaRPr lang="en-US" dirty="0"/>
          </a:p>
          <a:p>
            <a:endParaRPr lang="en-US" dirty="0"/>
          </a:p>
        </p:txBody>
      </p:sp>
    </p:spTree>
    <p:extLst>
      <p:ext uri="{BB962C8B-B14F-4D97-AF65-F5344CB8AC3E}">
        <p14:creationId xmlns:p14="http://schemas.microsoft.com/office/powerpoint/2010/main" val="254536487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0B3C9-BB8F-8387-F599-A96C6B4ADD2D}"/>
              </a:ext>
            </a:extLst>
          </p:cNvPr>
          <p:cNvSpPr>
            <a:spLocks noGrp="1"/>
          </p:cNvSpPr>
          <p:nvPr>
            <p:ph type="title"/>
          </p:nvPr>
        </p:nvSpPr>
        <p:spPr>
          <a:xfrm>
            <a:off x="2867025" y="352425"/>
            <a:ext cx="7940674" cy="1752599"/>
          </a:xfrm>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38100"/>
          <a:effectLst>
            <a:glow rad="228600">
              <a:schemeClr val="tx1">
                <a:alpha val="40000"/>
              </a:schemeClr>
            </a:glow>
          </a:effectLst>
          <a:scene3d>
            <a:camera prst="orthographicFront"/>
            <a:lightRig rig="threePt" dir="t"/>
          </a:scene3d>
          <a:sp3d>
            <a:bevelT w="114300" prst="artDeco"/>
            <a:bevelB w="114300" prst="artDeco"/>
          </a:sp3d>
        </p:spPr>
        <p:style>
          <a:lnRef idx="2">
            <a:schemeClr val="dk1"/>
          </a:lnRef>
          <a:fillRef idx="1">
            <a:schemeClr val="lt1"/>
          </a:fillRef>
          <a:effectRef idx="0">
            <a:schemeClr val="dk1"/>
          </a:effectRef>
          <a:fontRef idx="minor">
            <a:schemeClr val="dk1"/>
          </a:fontRef>
        </p:style>
        <p:txBody>
          <a:bodyPr>
            <a:normAutofit/>
          </a:bodyPr>
          <a:lstStyle/>
          <a:p>
            <a:r>
              <a:rPr lang="en-US" sz="5000" b="1" dirty="0"/>
              <a:t>Work in Progress cont’d</a:t>
            </a:r>
          </a:p>
        </p:txBody>
      </p:sp>
      <p:sp>
        <p:nvSpPr>
          <p:cNvPr id="3" name="Content Placeholder 2">
            <a:extLst>
              <a:ext uri="{FF2B5EF4-FFF2-40B4-BE49-F238E27FC236}">
                <a16:creationId xmlns:a16="http://schemas.microsoft.com/office/drawing/2014/main" id="{73E4C9FA-C1E3-7FFC-E7B2-1F415051F340}"/>
              </a:ext>
            </a:extLst>
          </p:cNvPr>
          <p:cNvSpPr>
            <a:spLocks noGrp="1"/>
          </p:cNvSpPr>
          <p:nvPr>
            <p:ph idx="1"/>
          </p:nvPr>
        </p:nvSpPr>
        <p:spPr/>
        <p:txBody>
          <a:bodyPr>
            <a:normAutofit/>
          </a:bodyPr>
          <a:lstStyle/>
          <a:p>
            <a:r>
              <a:rPr lang="en-US" sz="2200" dirty="0"/>
              <a:t>Tort Claims Act Immunity for Claims of Sexual Misconduct</a:t>
            </a:r>
          </a:p>
          <a:p>
            <a:r>
              <a:rPr lang="en-US" sz="2200" dirty="0"/>
              <a:t>Tort Claims Act - Wrongful Imprisonment Claims</a:t>
            </a:r>
          </a:p>
          <a:p>
            <a:r>
              <a:rPr lang="en-US" sz="2200" dirty="0"/>
              <a:t>Treatment to an Injured Worker</a:t>
            </a:r>
          </a:p>
          <a:p>
            <a:r>
              <a:rPr lang="en-US" sz="2200" dirty="0"/>
              <a:t>Uniform Powers of Appointment Act (UPAA)</a:t>
            </a:r>
          </a:p>
          <a:p>
            <a:r>
              <a:rPr lang="en-US" sz="2200" dirty="0"/>
              <a:t>Uniform Probate Code</a:t>
            </a:r>
          </a:p>
          <a:p>
            <a:endParaRPr lang="en-US" dirty="0"/>
          </a:p>
        </p:txBody>
      </p:sp>
    </p:spTree>
    <p:extLst>
      <p:ext uri="{BB962C8B-B14F-4D97-AF65-F5344CB8AC3E}">
        <p14:creationId xmlns:p14="http://schemas.microsoft.com/office/powerpoint/2010/main" val="257289107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14E6E-06CB-BF41-6D72-AC0C28653895}"/>
              </a:ext>
            </a:extLst>
          </p:cNvPr>
          <p:cNvSpPr>
            <a:spLocks noGrp="1"/>
          </p:cNvSpPr>
          <p:nvPr>
            <p:ph type="title"/>
          </p:nvPr>
        </p:nvSpPr>
        <p:spPr>
          <a:xfrm>
            <a:off x="2762250" y="438150"/>
            <a:ext cx="8150224" cy="1752599"/>
          </a:xfrm>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38100"/>
          <a:effectLst>
            <a:glow rad="228600">
              <a:schemeClr val="tx1">
                <a:alpha val="40000"/>
              </a:schemeClr>
            </a:glow>
          </a:effectLst>
          <a:scene3d>
            <a:camera prst="orthographicFront"/>
            <a:lightRig rig="threePt" dir="t"/>
          </a:scene3d>
          <a:sp3d>
            <a:bevelT w="114300" prst="artDeco"/>
            <a:bevelB w="114300" prst="artDeco"/>
          </a:sp3d>
        </p:spPr>
        <p:style>
          <a:lnRef idx="2">
            <a:schemeClr val="dk1"/>
          </a:lnRef>
          <a:fillRef idx="1">
            <a:schemeClr val="lt1"/>
          </a:fillRef>
          <a:effectRef idx="0">
            <a:schemeClr val="dk1"/>
          </a:effectRef>
          <a:fontRef idx="minor">
            <a:schemeClr val="dk1"/>
          </a:fontRef>
        </p:style>
        <p:txBody>
          <a:bodyPr>
            <a:normAutofit/>
          </a:bodyPr>
          <a:lstStyle/>
          <a:p>
            <a:r>
              <a:rPr lang="en-US" sz="5000" b="1" dirty="0"/>
              <a:t>Work in Progress</a:t>
            </a:r>
          </a:p>
        </p:txBody>
      </p:sp>
      <p:sp>
        <p:nvSpPr>
          <p:cNvPr id="3" name="Content Placeholder 2">
            <a:extLst>
              <a:ext uri="{FF2B5EF4-FFF2-40B4-BE49-F238E27FC236}">
                <a16:creationId xmlns:a16="http://schemas.microsoft.com/office/drawing/2014/main" id="{E623B215-437E-2988-D332-1855893CA06E}"/>
              </a:ext>
            </a:extLst>
          </p:cNvPr>
          <p:cNvSpPr>
            <a:spLocks noGrp="1"/>
          </p:cNvSpPr>
          <p:nvPr>
            <p:ph idx="1"/>
          </p:nvPr>
        </p:nvSpPr>
        <p:spPr>
          <a:xfrm>
            <a:off x="1484310" y="2666999"/>
            <a:ext cx="10018713" cy="4000501"/>
          </a:xfrm>
        </p:spPr>
        <p:txBody>
          <a:bodyPr>
            <a:normAutofit/>
          </a:bodyPr>
          <a:lstStyle/>
          <a:p>
            <a:r>
              <a:rPr lang="en-US" sz="2200" dirty="0"/>
              <a:t>Uniform Residential Landlord and Tenant Act, Article 11</a:t>
            </a:r>
          </a:p>
          <a:p>
            <a:r>
              <a:rPr lang="en-US" sz="2200" dirty="0"/>
              <a:t>Uniform Wage Garnishment Act</a:t>
            </a:r>
          </a:p>
          <a:p>
            <a:r>
              <a:rPr lang="en-US" sz="2200" dirty="0"/>
              <a:t>Vehicular Homicide</a:t>
            </a:r>
          </a:p>
          <a:p>
            <a:r>
              <a:rPr lang="en-US" sz="2200" dirty="0"/>
              <a:t>Wiretapping - The Use of Civilian Personnel Under N.J.S. 2A:156A-12</a:t>
            </a:r>
          </a:p>
          <a:p>
            <a:endParaRPr lang="en-US" dirty="0"/>
          </a:p>
        </p:txBody>
      </p:sp>
    </p:spTree>
    <p:extLst>
      <p:ext uri="{BB962C8B-B14F-4D97-AF65-F5344CB8AC3E}">
        <p14:creationId xmlns:p14="http://schemas.microsoft.com/office/powerpoint/2010/main" val="2796409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AEE10-177A-ECF6-2FFA-558BED1F0552}"/>
              </a:ext>
            </a:extLst>
          </p:cNvPr>
          <p:cNvSpPr>
            <a:spLocks noGrp="1"/>
          </p:cNvSpPr>
          <p:nvPr>
            <p:ph type="title"/>
          </p:nvPr>
        </p:nvSpPr>
        <p:spPr>
          <a:xfrm>
            <a:off x="2595418" y="342178"/>
            <a:ext cx="8235661" cy="1680586"/>
          </a:xfr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w="38100">
            <a:solidFill>
              <a:schemeClr val="tx1"/>
            </a:solidFill>
          </a:ln>
          <a:effectLst>
            <a:glow rad="139700">
              <a:schemeClr val="tx1">
                <a:alpha val="40000"/>
              </a:schemeClr>
            </a:glow>
          </a:effectLst>
          <a:scene3d>
            <a:camera prst="orthographicFront"/>
            <a:lightRig rig="threePt" dir="t"/>
          </a:scene3d>
          <a:sp3d>
            <a:bevelT w="114300" prst="artDeco"/>
            <a:bevelB w="114300" prst="artDeco"/>
          </a:sp3d>
        </p:spPr>
        <p:style>
          <a:lnRef idx="2">
            <a:schemeClr val="dk1"/>
          </a:lnRef>
          <a:fillRef idx="1">
            <a:schemeClr val="lt1"/>
          </a:fillRef>
          <a:effectRef idx="0">
            <a:schemeClr val="dk1"/>
          </a:effectRef>
          <a:fontRef idx="minor">
            <a:schemeClr val="dk1"/>
          </a:fontRef>
        </p:style>
        <p:txBody>
          <a:bodyPr>
            <a:normAutofit/>
          </a:bodyPr>
          <a:lstStyle/>
          <a:p>
            <a:r>
              <a:rPr lang="en-US" sz="4500" b="1" dirty="0"/>
              <a:t>Bills 2022 – 2023 cont’d</a:t>
            </a:r>
          </a:p>
        </p:txBody>
      </p:sp>
      <p:sp>
        <p:nvSpPr>
          <p:cNvPr id="3" name="Content Placeholder 2">
            <a:extLst>
              <a:ext uri="{FF2B5EF4-FFF2-40B4-BE49-F238E27FC236}">
                <a16:creationId xmlns:a16="http://schemas.microsoft.com/office/drawing/2014/main" id="{E93FE496-3275-25A3-6D67-FB0B571DE3E5}"/>
              </a:ext>
            </a:extLst>
          </p:cNvPr>
          <p:cNvSpPr>
            <a:spLocks noGrp="1"/>
          </p:cNvSpPr>
          <p:nvPr>
            <p:ph idx="1"/>
          </p:nvPr>
        </p:nvSpPr>
        <p:spPr/>
        <p:txBody>
          <a:bodyPr>
            <a:normAutofit fontScale="92500" lnSpcReduction="20000"/>
          </a:bodyPr>
          <a:lstStyle/>
          <a:p>
            <a:pPr marL="342900" marR="0" lvl="0" indent="-342900" algn="just">
              <a:lnSpc>
                <a:spcPct val="115000"/>
              </a:lnSpc>
              <a:spcBef>
                <a:spcPts val="0"/>
              </a:spcBef>
              <a:spcAft>
                <a:spcPts val="0"/>
              </a:spcAft>
              <a:buFont typeface="Symbol" panose="05050102010706020507" pitchFamily="18" charset="2"/>
              <a:buChar char=""/>
            </a:pPr>
            <a:r>
              <a:rPr lang="en-US" sz="2600" dirty="0">
                <a:effectLst/>
                <a:latin typeface="Calibri" panose="020F0502020204030204" pitchFamily="34" charset="0"/>
                <a:ea typeface="Times New Roman" panose="02020603050405020304" pitchFamily="18" charset="0"/>
                <a:cs typeface="Calibri" panose="020F0502020204030204" pitchFamily="34" charset="0"/>
              </a:rPr>
              <a:t>S2991 – (Sen Singleton, Sen Stack) Permits court to effectuate equitable distribution when complaint for divorce or dissolution of civil union has been filed and either party has died prior to final judgment </a:t>
            </a:r>
            <a:endParaRPr lang="en-US" sz="26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just">
              <a:lnSpc>
                <a:spcPct val="115000"/>
              </a:lnSpc>
              <a:spcBef>
                <a:spcPts val="0"/>
              </a:spcBef>
              <a:spcAft>
                <a:spcPts val="0"/>
              </a:spcAft>
              <a:buFont typeface="Symbol" panose="05050102010706020507" pitchFamily="18" charset="2"/>
              <a:buChar char=""/>
            </a:pPr>
            <a:r>
              <a:rPr lang="en-US" sz="2600" dirty="0">
                <a:effectLst/>
                <a:latin typeface="Calibri" panose="020F0502020204030204" pitchFamily="34" charset="0"/>
                <a:ea typeface="Times New Roman" panose="02020603050405020304" pitchFamily="18" charset="0"/>
                <a:cs typeface="Calibri" panose="020F0502020204030204" pitchFamily="34" charset="0"/>
              </a:rPr>
              <a:t>S3544 – (Sen </a:t>
            </a:r>
            <a:r>
              <a:rPr lang="en-US" sz="2600" dirty="0" err="1">
                <a:effectLst/>
                <a:latin typeface="Calibri" panose="020F0502020204030204" pitchFamily="34" charset="0"/>
                <a:ea typeface="Times New Roman" panose="02020603050405020304" pitchFamily="18" charset="0"/>
                <a:cs typeface="Calibri" panose="020F0502020204030204" pitchFamily="34" charset="0"/>
              </a:rPr>
              <a:t>Diegnan</a:t>
            </a:r>
            <a:r>
              <a:rPr lang="en-US" sz="2600" dirty="0">
                <a:effectLst/>
                <a:latin typeface="Calibri" panose="020F0502020204030204" pitchFamily="34" charset="0"/>
                <a:ea typeface="Times New Roman" panose="02020603050405020304" pitchFamily="18" charset="0"/>
                <a:cs typeface="Calibri" panose="020F0502020204030204" pitchFamily="34" charset="0"/>
              </a:rPr>
              <a:t>, Sen </a:t>
            </a:r>
            <a:r>
              <a:rPr lang="en-US" sz="2600" dirty="0" err="1">
                <a:effectLst/>
                <a:latin typeface="Calibri" panose="020F0502020204030204" pitchFamily="34" charset="0"/>
                <a:ea typeface="Times New Roman" panose="02020603050405020304" pitchFamily="18" charset="0"/>
                <a:cs typeface="Calibri" panose="020F0502020204030204" pitchFamily="34" charset="0"/>
              </a:rPr>
              <a:t>Oroho</a:t>
            </a:r>
            <a:r>
              <a:rPr lang="en-US" sz="2600" dirty="0">
                <a:effectLst/>
                <a:latin typeface="Calibri" panose="020F0502020204030204" pitchFamily="34" charset="0"/>
                <a:ea typeface="Times New Roman" panose="02020603050405020304" pitchFamily="18" charset="0"/>
                <a:cs typeface="Calibri" panose="020F0502020204030204" pitchFamily="34" charset="0"/>
              </a:rPr>
              <a:t>) Concerns motor vehicles overtaking certain pedestrians and persons operating bicycles and personal conveyances</a:t>
            </a:r>
            <a:endParaRPr lang="en-US" sz="26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just">
              <a:lnSpc>
                <a:spcPct val="115000"/>
              </a:lnSpc>
              <a:spcBef>
                <a:spcPts val="0"/>
              </a:spcBef>
              <a:spcAft>
                <a:spcPts val="0"/>
              </a:spcAft>
              <a:buFont typeface="Symbol" panose="05050102010706020507" pitchFamily="18" charset="2"/>
              <a:buChar char=""/>
            </a:pPr>
            <a:r>
              <a:rPr lang="en-US" sz="2600" dirty="0">
                <a:effectLst/>
                <a:latin typeface="Calibri" panose="020F0502020204030204" pitchFamily="34" charset="0"/>
                <a:ea typeface="Times New Roman" panose="02020603050405020304" pitchFamily="18" charset="0"/>
                <a:cs typeface="Calibri" panose="020F0502020204030204" pitchFamily="34" charset="0"/>
              </a:rPr>
              <a:t>A623 – (</a:t>
            </a:r>
            <a:r>
              <a:rPr lang="en-US" sz="2600" dirty="0" err="1">
                <a:effectLst/>
                <a:latin typeface="Calibri" panose="020F0502020204030204" pitchFamily="34" charset="0"/>
                <a:ea typeface="Times New Roman" panose="02020603050405020304" pitchFamily="18" charset="0"/>
                <a:cs typeface="Calibri" panose="020F0502020204030204" pitchFamily="34" charset="0"/>
              </a:rPr>
              <a:t>Asm</a:t>
            </a:r>
            <a:r>
              <a:rPr lang="en-US" sz="2600" dirty="0">
                <a:effectLst/>
                <a:latin typeface="Calibri" panose="020F0502020204030204" pitchFamily="34" charset="0"/>
                <a:ea typeface="Times New Roman" panose="02020603050405020304" pitchFamily="18" charset="0"/>
                <a:cs typeface="Calibri" panose="020F0502020204030204" pitchFamily="34" charset="0"/>
              </a:rPr>
              <a:t> S Kean) Establishes time periods for adverse possession of certain property</a:t>
            </a:r>
            <a:endParaRPr lang="en-US" sz="26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78284671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D5D75-3D63-841B-9E9F-ACD1E3BEC31B}"/>
              </a:ext>
            </a:extLst>
          </p:cNvPr>
          <p:cNvSpPr>
            <a:spLocks noGrp="1"/>
          </p:cNvSpPr>
          <p:nvPr>
            <p:ph type="title"/>
          </p:nvPr>
        </p:nvSpPr>
        <p:spPr>
          <a:xfrm>
            <a:off x="2475704" y="428625"/>
            <a:ext cx="8455024" cy="1752599"/>
          </a:xfrm>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38100"/>
          <a:effectLst>
            <a:glow rad="228600">
              <a:schemeClr val="tx1">
                <a:alpha val="40000"/>
              </a:schemeClr>
            </a:glow>
          </a:effectLst>
          <a:scene3d>
            <a:camera prst="orthographicFront"/>
            <a:lightRig rig="threePt" dir="t"/>
          </a:scene3d>
          <a:sp3d>
            <a:bevelT w="114300" prst="artDeco"/>
            <a:bevelB w="114300" prst="artDeco"/>
          </a:sp3d>
        </p:spPr>
        <p:style>
          <a:lnRef idx="2">
            <a:schemeClr val="dk1"/>
          </a:lnRef>
          <a:fillRef idx="1">
            <a:schemeClr val="lt1"/>
          </a:fillRef>
          <a:effectRef idx="0">
            <a:schemeClr val="dk1"/>
          </a:effectRef>
          <a:fontRef idx="minor">
            <a:schemeClr val="dk1"/>
          </a:fontRef>
        </p:style>
        <p:txBody>
          <a:bodyPr>
            <a:normAutofit/>
          </a:bodyPr>
          <a:lstStyle/>
          <a:p>
            <a:r>
              <a:rPr lang="en-US" b="1" dirty="0"/>
              <a:t>Additional Impacts of the Work of the NJLRC</a:t>
            </a:r>
            <a:r>
              <a:rPr lang="en-US" dirty="0"/>
              <a:t>	</a:t>
            </a:r>
          </a:p>
        </p:txBody>
      </p:sp>
      <p:sp>
        <p:nvSpPr>
          <p:cNvPr id="3" name="Content Placeholder 2">
            <a:extLst>
              <a:ext uri="{FF2B5EF4-FFF2-40B4-BE49-F238E27FC236}">
                <a16:creationId xmlns:a16="http://schemas.microsoft.com/office/drawing/2014/main" id="{6E950DA5-C6C9-80F8-F752-B12839C34EC9}"/>
              </a:ext>
            </a:extLst>
          </p:cNvPr>
          <p:cNvSpPr>
            <a:spLocks noGrp="1"/>
          </p:cNvSpPr>
          <p:nvPr>
            <p:ph idx="1"/>
          </p:nvPr>
        </p:nvSpPr>
        <p:spPr>
          <a:xfrm>
            <a:off x="1693860" y="2638424"/>
            <a:ext cx="10018713" cy="3171825"/>
          </a:xfrm>
        </p:spPr>
        <p:txBody>
          <a:bodyPr>
            <a:normAutofit/>
          </a:bodyPr>
          <a:lstStyle/>
          <a:p>
            <a:r>
              <a:rPr lang="en-US" dirty="0"/>
              <a:t>Can be found in the 32 cases referencing the work of the Commission </a:t>
            </a:r>
          </a:p>
          <a:p>
            <a:r>
              <a:rPr lang="en-US" dirty="0"/>
              <a:t>And in the 77 articles that mention its work</a:t>
            </a:r>
          </a:p>
        </p:txBody>
      </p:sp>
    </p:spTree>
    <p:extLst>
      <p:ext uri="{BB962C8B-B14F-4D97-AF65-F5344CB8AC3E}">
        <p14:creationId xmlns:p14="http://schemas.microsoft.com/office/powerpoint/2010/main" val="194691535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38500" y="516517"/>
            <a:ext cx="6877050" cy="1303867"/>
          </a:xfrm>
          <a:gradFill>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gradFill>
          <a:ln w="38100"/>
          <a:effectLst>
            <a:glow rad="228600">
              <a:schemeClr val="tx1">
                <a:alpha val="40000"/>
              </a:schemeClr>
            </a:glow>
          </a:effectLst>
          <a:scene3d>
            <a:camera prst="orthographicFront"/>
            <a:lightRig rig="threePt" dir="t"/>
          </a:scene3d>
          <a:sp3d>
            <a:bevelT w="114300" prst="artDeco"/>
            <a:bevelB w="114300" prst="artDeco"/>
          </a:sp3d>
        </p:spPr>
        <p:style>
          <a:lnRef idx="2">
            <a:schemeClr val="dk1"/>
          </a:lnRef>
          <a:fillRef idx="1">
            <a:schemeClr val="lt1"/>
          </a:fillRef>
          <a:effectRef idx="0">
            <a:schemeClr val="dk1"/>
          </a:effectRef>
          <a:fontRef idx="minor">
            <a:schemeClr val="dk1"/>
          </a:fontRef>
        </p:style>
        <p:txBody>
          <a:bodyPr>
            <a:normAutofit/>
          </a:bodyPr>
          <a:lstStyle/>
          <a:p>
            <a:r>
              <a:rPr lang="en-US" sz="5500" b="1" dirty="0"/>
              <a:t>Questions?</a:t>
            </a:r>
          </a:p>
        </p:txBody>
      </p:sp>
      <p:sp>
        <p:nvSpPr>
          <p:cNvPr id="3" name="Content Placeholder 2"/>
          <p:cNvSpPr>
            <a:spLocks noGrp="1"/>
          </p:cNvSpPr>
          <p:nvPr>
            <p:ph idx="1"/>
          </p:nvPr>
        </p:nvSpPr>
        <p:spPr>
          <a:xfrm>
            <a:off x="5633305" y="2285999"/>
            <a:ext cx="4753086" cy="3676111"/>
          </a:xfrm>
          <a:solidFill>
            <a:schemeClr val="lt1"/>
          </a:solidFill>
        </p:spPr>
        <p:txBody>
          <a:bodyPr>
            <a:normAutofit fontScale="25000" lnSpcReduction="20000"/>
          </a:bodyPr>
          <a:lstStyle/>
          <a:p>
            <a:pPr marL="0" indent="0">
              <a:buClr>
                <a:schemeClr val="tx1">
                  <a:lumMod val="75000"/>
                  <a:lumOff val="25000"/>
                </a:schemeClr>
              </a:buClr>
              <a:buNone/>
            </a:pPr>
            <a:r>
              <a:rPr lang="en-US" sz="1575" dirty="0"/>
              <a:t>					</a:t>
            </a:r>
          </a:p>
          <a:p>
            <a:pPr marL="0" indent="0">
              <a:buClr>
                <a:schemeClr val="tx1">
                  <a:lumMod val="75000"/>
                  <a:lumOff val="25000"/>
                </a:schemeClr>
              </a:buClr>
              <a:buNone/>
            </a:pPr>
            <a:r>
              <a:rPr lang="en-US" sz="11200" dirty="0"/>
              <a:t>973-648-4575</a:t>
            </a:r>
          </a:p>
          <a:p>
            <a:pPr marL="0" indent="0">
              <a:buClr>
                <a:schemeClr val="tx1">
                  <a:lumMod val="75000"/>
                  <a:lumOff val="25000"/>
                </a:schemeClr>
              </a:buClr>
              <a:buNone/>
            </a:pPr>
            <a:endParaRPr lang="en-US" sz="11200" dirty="0"/>
          </a:p>
          <a:p>
            <a:pPr marL="0" indent="0">
              <a:buClr>
                <a:schemeClr val="tx1">
                  <a:lumMod val="75000"/>
                  <a:lumOff val="25000"/>
                </a:schemeClr>
              </a:buClr>
              <a:buNone/>
            </a:pPr>
            <a:r>
              <a:rPr lang="en-US" sz="11200" dirty="0"/>
              <a:t>Laura C. Tharney, Executive Director</a:t>
            </a:r>
          </a:p>
          <a:p>
            <a:pPr marL="0" lvl="1" indent="0">
              <a:buClr>
                <a:schemeClr val="tx1">
                  <a:lumMod val="75000"/>
                  <a:lumOff val="25000"/>
                </a:schemeClr>
              </a:buClr>
              <a:buNone/>
            </a:pPr>
            <a:r>
              <a:rPr lang="en-US" sz="11200" dirty="0">
                <a:hlinkClick r:id="rId2"/>
              </a:rPr>
              <a:t>lct@njlrc.org</a:t>
            </a:r>
            <a:endParaRPr lang="en-US" sz="11200" dirty="0"/>
          </a:p>
          <a:p>
            <a:pPr marL="0" lvl="1" indent="0">
              <a:buClr>
                <a:schemeClr val="tx1">
                  <a:lumMod val="75000"/>
                  <a:lumOff val="25000"/>
                </a:schemeClr>
              </a:buClr>
              <a:buNone/>
            </a:pPr>
            <a:endParaRPr lang="en-US" sz="11200" dirty="0">
              <a:hlinkClick r:id="" action="ppaction://noaction"/>
            </a:endParaRPr>
          </a:p>
          <a:p>
            <a:pPr marL="0" lvl="1" indent="0">
              <a:buClr>
                <a:schemeClr val="tx1">
                  <a:lumMod val="75000"/>
                  <a:lumOff val="25000"/>
                </a:schemeClr>
              </a:buClr>
              <a:buNone/>
            </a:pPr>
            <a:r>
              <a:rPr lang="en-US" sz="11200" dirty="0">
                <a:hlinkClick r:id="" action="ppaction://noaction"/>
              </a:rPr>
              <a:t>www.njlrc.org</a:t>
            </a:r>
            <a:endParaRPr lang="en-US" sz="11200" dirty="0"/>
          </a:p>
        </p:txBody>
      </p:sp>
      <p:pic>
        <p:nvPicPr>
          <p:cNvPr id="7" name="Graphic 6" descr="Telephone">
            <a:extLst>
              <a:ext uri="{FF2B5EF4-FFF2-40B4-BE49-F238E27FC236}">
                <a16:creationId xmlns:a16="http://schemas.microsoft.com/office/drawing/2014/main" id="{E3D91E34-EA34-42D3-91C0-3DF1F5D8ACD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646023" y="2112382"/>
            <a:ext cx="1362353" cy="1374948"/>
          </a:xfrm>
          <a:prstGeom prst="rect">
            <a:avLst/>
          </a:prstGeom>
        </p:spPr>
      </p:pic>
      <p:pic>
        <p:nvPicPr>
          <p:cNvPr id="9" name="Graphic 8" descr="Email">
            <a:extLst>
              <a:ext uri="{FF2B5EF4-FFF2-40B4-BE49-F238E27FC236}">
                <a16:creationId xmlns:a16="http://schemas.microsoft.com/office/drawing/2014/main" id="{5D0CEEAB-2F80-4D48-9B1A-866DDD48956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728064" y="3441750"/>
            <a:ext cx="1303868" cy="1303868"/>
          </a:xfrm>
          <a:prstGeom prst="rect">
            <a:avLst/>
          </a:prstGeom>
        </p:spPr>
      </p:pic>
      <p:pic>
        <p:nvPicPr>
          <p:cNvPr id="5" name="Graphic 4" descr="Internet">
            <a:extLst>
              <a:ext uri="{FF2B5EF4-FFF2-40B4-BE49-F238E27FC236}">
                <a16:creationId xmlns:a16="http://schemas.microsoft.com/office/drawing/2014/main" id="{61C269EE-E665-4261-9CBA-1A8C0077F36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553316" y="4772123"/>
            <a:ext cx="1455060" cy="145506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85137-C634-422E-43D4-1E716FA036F7}"/>
              </a:ext>
            </a:extLst>
          </p:cNvPr>
          <p:cNvSpPr>
            <a:spLocks noGrp="1"/>
          </p:cNvSpPr>
          <p:nvPr>
            <p:ph type="title"/>
          </p:nvPr>
        </p:nvSpPr>
        <p:spPr>
          <a:xfrm>
            <a:off x="2732087" y="285462"/>
            <a:ext cx="8009804" cy="1718830"/>
          </a:xfr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w="38100">
            <a:solidFill>
              <a:schemeClr val="tx1"/>
            </a:solidFill>
          </a:ln>
          <a:effectLst>
            <a:glow rad="139700">
              <a:schemeClr val="tx1">
                <a:alpha val="40000"/>
              </a:schemeClr>
            </a:glow>
          </a:effectLst>
          <a:scene3d>
            <a:camera prst="orthographicFront"/>
            <a:lightRig rig="threePt" dir="t"/>
          </a:scene3d>
          <a:sp3d>
            <a:bevelT w="114300" prst="artDeco"/>
            <a:bevelB w="114300" prst="artDeco"/>
          </a:sp3d>
        </p:spPr>
        <p:style>
          <a:lnRef idx="2">
            <a:schemeClr val="dk1"/>
          </a:lnRef>
          <a:fillRef idx="1">
            <a:schemeClr val="lt1"/>
          </a:fillRef>
          <a:effectRef idx="0">
            <a:schemeClr val="dk1"/>
          </a:effectRef>
          <a:fontRef idx="minor">
            <a:schemeClr val="dk1"/>
          </a:fontRef>
        </p:style>
        <p:txBody>
          <a:bodyPr>
            <a:normAutofit/>
          </a:bodyPr>
          <a:lstStyle/>
          <a:p>
            <a:r>
              <a:rPr lang="en-US" sz="4500" b="1" dirty="0"/>
              <a:t>Bills 2022 – 2023 cont’d</a:t>
            </a:r>
          </a:p>
        </p:txBody>
      </p:sp>
      <p:sp>
        <p:nvSpPr>
          <p:cNvPr id="3" name="Content Placeholder 2">
            <a:extLst>
              <a:ext uri="{FF2B5EF4-FFF2-40B4-BE49-F238E27FC236}">
                <a16:creationId xmlns:a16="http://schemas.microsoft.com/office/drawing/2014/main" id="{AF0E4F58-BB7B-D3B3-037A-49FB2A42DEC5}"/>
              </a:ext>
            </a:extLst>
          </p:cNvPr>
          <p:cNvSpPr>
            <a:spLocks noGrp="1"/>
          </p:cNvSpPr>
          <p:nvPr>
            <p:ph idx="1"/>
          </p:nvPr>
        </p:nvSpPr>
        <p:spPr/>
        <p:txBody>
          <a:bodyPr>
            <a:normAutofit fontScale="92500" lnSpcReduction="20000"/>
          </a:bodyPr>
          <a:lstStyle/>
          <a:p>
            <a:pPr marL="342900" marR="0" lvl="0" indent="-342900" algn="just">
              <a:lnSpc>
                <a:spcPct val="115000"/>
              </a:lnSpc>
              <a:spcBef>
                <a:spcPts val="0"/>
              </a:spcBef>
              <a:spcAft>
                <a:spcPts val="0"/>
              </a:spcAft>
              <a:buFont typeface="Symbol" panose="05050102010706020507" pitchFamily="18" charset="2"/>
              <a:buChar char=""/>
            </a:pPr>
            <a:r>
              <a:rPr lang="en-US" sz="2600" dirty="0">
                <a:effectLst/>
                <a:latin typeface="Calibri" panose="020F0502020204030204" pitchFamily="34" charset="0"/>
                <a:ea typeface="Times New Roman" panose="02020603050405020304" pitchFamily="18" charset="0"/>
                <a:cs typeface="Calibri" panose="020F0502020204030204" pitchFamily="34" charset="0"/>
              </a:rPr>
              <a:t>A1314 – (</a:t>
            </a:r>
            <a:r>
              <a:rPr lang="en-US" sz="2600" dirty="0" err="1">
                <a:effectLst/>
                <a:latin typeface="Calibri" panose="020F0502020204030204" pitchFamily="34" charset="0"/>
                <a:ea typeface="Times New Roman" panose="02020603050405020304" pitchFamily="18" charset="0"/>
                <a:cs typeface="Calibri" panose="020F0502020204030204" pitchFamily="34" charset="0"/>
              </a:rPr>
              <a:t>Asm</a:t>
            </a:r>
            <a:r>
              <a:rPr lang="en-US" sz="2600" dirty="0">
                <a:effectLst/>
                <a:latin typeface="Calibri" panose="020F0502020204030204" pitchFamily="34" charset="0"/>
                <a:ea typeface="Times New Roman" panose="02020603050405020304" pitchFamily="18" charset="0"/>
                <a:cs typeface="Calibri" panose="020F0502020204030204" pitchFamily="34" charset="0"/>
              </a:rPr>
              <a:t> Greenwald, </a:t>
            </a:r>
            <a:r>
              <a:rPr lang="en-US" sz="2600" dirty="0" err="1">
                <a:effectLst/>
                <a:latin typeface="Calibri" panose="020F0502020204030204" pitchFamily="34" charset="0"/>
                <a:ea typeface="Times New Roman" panose="02020603050405020304" pitchFamily="18" charset="0"/>
                <a:cs typeface="Calibri" panose="020F0502020204030204" pitchFamily="34" charset="0"/>
              </a:rPr>
              <a:t>Asw</a:t>
            </a:r>
            <a:r>
              <a:rPr lang="en-US" sz="2600" dirty="0">
                <a:effectLst/>
                <a:latin typeface="Calibri" panose="020F0502020204030204" pitchFamily="34" charset="0"/>
                <a:ea typeface="Times New Roman" panose="02020603050405020304" pitchFamily="18" charset="0"/>
                <a:cs typeface="Calibri" panose="020F0502020204030204" pitchFamily="34" charset="0"/>
              </a:rPr>
              <a:t> McKnight, </a:t>
            </a:r>
            <a:r>
              <a:rPr lang="en-US" sz="2600" dirty="0" err="1">
                <a:effectLst/>
                <a:latin typeface="Calibri" panose="020F0502020204030204" pitchFamily="34" charset="0"/>
                <a:ea typeface="Times New Roman" panose="02020603050405020304" pitchFamily="18" charset="0"/>
                <a:cs typeface="Calibri" panose="020F0502020204030204" pitchFamily="34" charset="0"/>
              </a:rPr>
              <a:t>Asw</a:t>
            </a:r>
            <a:r>
              <a:rPr lang="en-US" sz="2600" dirty="0">
                <a:effectLst/>
                <a:latin typeface="Calibri" panose="020F0502020204030204" pitchFamily="34" charset="0"/>
                <a:ea typeface="Times New Roman" panose="02020603050405020304" pitchFamily="18" charset="0"/>
                <a:cs typeface="Calibri" panose="020F0502020204030204" pitchFamily="34" charset="0"/>
              </a:rPr>
              <a:t> Park) Requires municipality to return to taxpayer property taxes paid in error due to assessor’s or owner’s mistake</a:t>
            </a:r>
            <a:endParaRPr lang="en-US" sz="26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just">
              <a:lnSpc>
                <a:spcPct val="115000"/>
              </a:lnSpc>
              <a:spcBef>
                <a:spcPts val="0"/>
              </a:spcBef>
              <a:spcAft>
                <a:spcPts val="0"/>
              </a:spcAft>
              <a:buFont typeface="Symbol" panose="05050102010706020507" pitchFamily="18" charset="2"/>
              <a:buChar char=""/>
            </a:pPr>
            <a:r>
              <a:rPr lang="en-US" sz="2600" dirty="0">
                <a:effectLst/>
                <a:latin typeface="Calibri" panose="020F0502020204030204" pitchFamily="34" charset="0"/>
                <a:ea typeface="Times New Roman" panose="02020603050405020304" pitchFamily="18" charset="0"/>
                <a:cs typeface="Calibri" panose="020F0502020204030204" pitchFamily="34" charset="0"/>
              </a:rPr>
              <a:t>A1315 – (</a:t>
            </a:r>
            <a:r>
              <a:rPr lang="en-US" sz="2600" dirty="0" err="1">
                <a:effectLst/>
                <a:latin typeface="Calibri" panose="020F0502020204030204" pitchFamily="34" charset="0"/>
                <a:ea typeface="Times New Roman" panose="02020603050405020304" pitchFamily="18" charset="0"/>
                <a:cs typeface="Calibri" panose="020F0502020204030204" pitchFamily="34" charset="0"/>
              </a:rPr>
              <a:t>Asm</a:t>
            </a:r>
            <a:r>
              <a:rPr lang="en-US" sz="2600" dirty="0">
                <a:effectLst/>
                <a:latin typeface="Calibri" panose="020F0502020204030204" pitchFamily="34" charset="0"/>
                <a:ea typeface="Times New Roman" panose="02020603050405020304" pitchFamily="18" charset="0"/>
                <a:cs typeface="Calibri" panose="020F0502020204030204" pitchFamily="34" charset="0"/>
              </a:rPr>
              <a:t> Greenwald) Provides certain workers with maximum workers’ compensation benefits regardless of outside employment</a:t>
            </a:r>
            <a:endParaRPr lang="en-US" sz="26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just">
              <a:lnSpc>
                <a:spcPct val="115000"/>
              </a:lnSpc>
              <a:spcBef>
                <a:spcPts val="0"/>
              </a:spcBef>
              <a:spcAft>
                <a:spcPts val="0"/>
              </a:spcAft>
              <a:buFont typeface="Symbol" panose="05050102010706020507" pitchFamily="18" charset="2"/>
              <a:buChar char=""/>
            </a:pPr>
            <a:r>
              <a:rPr lang="en-US" sz="2600" dirty="0">
                <a:effectLst/>
                <a:latin typeface="Calibri" panose="020F0502020204030204" pitchFamily="34" charset="0"/>
                <a:ea typeface="Times New Roman" panose="02020603050405020304" pitchFamily="18" charset="0"/>
                <a:cs typeface="Calibri" panose="020F0502020204030204" pitchFamily="34" charset="0"/>
              </a:rPr>
              <a:t>A1316 – (</a:t>
            </a:r>
            <a:r>
              <a:rPr lang="en-US" sz="2600" dirty="0" err="1">
                <a:effectLst/>
                <a:latin typeface="Calibri" panose="020F0502020204030204" pitchFamily="34" charset="0"/>
                <a:ea typeface="Times New Roman" panose="02020603050405020304" pitchFamily="18" charset="0"/>
                <a:cs typeface="Calibri" panose="020F0502020204030204" pitchFamily="34" charset="0"/>
              </a:rPr>
              <a:t>Asm</a:t>
            </a:r>
            <a:r>
              <a:rPr lang="en-US" sz="2600" dirty="0">
                <a:effectLst/>
                <a:latin typeface="Calibri" panose="020F0502020204030204" pitchFamily="34" charset="0"/>
                <a:ea typeface="Times New Roman" panose="02020603050405020304" pitchFamily="18" charset="0"/>
                <a:cs typeface="Calibri" panose="020F0502020204030204" pitchFamily="34" charset="0"/>
              </a:rPr>
              <a:t> Greenwald, </a:t>
            </a:r>
            <a:r>
              <a:rPr lang="en-US" sz="2600" dirty="0" err="1">
                <a:effectLst/>
                <a:latin typeface="Calibri" panose="020F0502020204030204" pitchFamily="34" charset="0"/>
                <a:ea typeface="Times New Roman" panose="02020603050405020304" pitchFamily="18" charset="0"/>
                <a:cs typeface="Calibri" panose="020F0502020204030204" pitchFamily="34" charset="0"/>
              </a:rPr>
              <a:t>Asm</a:t>
            </a:r>
            <a:r>
              <a:rPr lang="en-US" sz="2600" dirty="0">
                <a:effectLst/>
                <a:latin typeface="Calibri" panose="020F0502020204030204" pitchFamily="34" charset="0"/>
                <a:ea typeface="Times New Roman" panose="02020603050405020304" pitchFamily="18" charset="0"/>
                <a:cs typeface="Calibri" panose="020F0502020204030204" pitchFamily="34" charset="0"/>
              </a:rPr>
              <a:t> Mukherji, </a:t>
            </a:r>
            <a:r>
              <a:rPr lang="en-US" sz="2600" dirty="0" err="1">
                <a:effectLst/>
                <a:latin typeface="Calibri" panose="020F0502020204030204" pitchFamily="34" charset="0"/>
                <a:ea typeface="Times New Roman" panose="02020603050405020304" pitchFamily="18" charset="0"/>
                <a:cs typeface="Calibri" panose="020F0502020204030204" pitchFamily="34" charset="0"/>
              </a:rPr>
              <a:t>Asw</a:t>
            </a:r>
            <a:r>
              <a:rPr lang="en-US" sz="2600" dirty="0">
                <a:effectLst/>
                <a:latin typeface="Calibri" panose="020F0502020204030204" pitchFamily="34" charset="0"/>
                <a:ea typeface="Times New Roman" panose="02020603050405020304" pitchFamily="18" charset="0"/>
                <a:cs typeface="Calibri" panose="020F0502020204030204" pitchFamily="34" charset="0"/>
              </a:rPr>
              <a:t> Murphy, </a:t>
            </a:r>
            <a:r>
              <a:rPr lang="en-US" sz="2600" dirty="0" err="1">
                <a:effectLst/>
                <a:latin typeface="Calibri" panose="020F0502020204030204" pitchFamily="34" charset="0"/>
                <a:ea typeface="Times New Roman" panose="02020603050405020304" pitchFamily="18" charset="0"/>
                <a:cs typeface="Calibri" panose="020F0502020204030204" pitchFamily="34" charset="0"/>
              </a:rPr>
              <a:t>Asm</a:t>
            </a:r>
            <a:r>
              <a:rPr lang="en-US" sz="2600" dirty="0">
                <a:effectLst/>
                <a:latin typeface="Calibri" panose="020F0502020204030204" pitchFamily="34" charset="0"/>
                <a:ea typeface="Times New Roman" panose="02020603050405020304" pitchFamily="18" charset="0"/>
                <a:cs typeface="Calibri" panose="020F0502020204030204" pitchFamily="34" charset="0"/>
              </a:rPr>
              <a:t> Atkins, </a:t>
            </a:r>
            <a:r>
              <a:rPr lang="en-US" sz="2600" dirty="0" err="1">
                <a:effectLst/>
                <a:latin typeface="Calibri" panose="020F0502020204030204" pitchFamily="34" charset="0"/>
                <a:ea typeface="Times New Roman" panose="02020603050405020304" pitchFamily="18" charset="0"/>
                <a:cs typeface="Calibri" panose="020F0502020204030204" pitchFamily="34" charset="0"/>
              </a:rPr>
              <a:t>Asw</a:t>
            </a:r>
            <a:r>
              <a:rPr lang="en-US" sz="2600" dirty="0">
                <a:effectLst/>
                <a:latin typeface="Calibri" panose="020F0502020204030204" pitchFamily="34" charset="0"/>
                <a:ea typeface="Times New Roman" panose="02020603050405020304" pitchFamily="18" charset="0"/>
                <a:cs typeface="Calibri" panose="020F0502020204030204" pitchFamily="34" charset="0"/>
              </a:rPr>
              <a:t> Quijano, </a:t>
            </a:r>
            <a:r>
              <a:rPr lang="en-US" sz="2600" dirty="0" err="1">
                <a:effectLst/>
                <a:latin typeface="Calibri" panose="020F0502020204030204" pitchFamily="34" charset="0"/>
                <a:ea typeface="Times New Roman" panose="02020603050405020304" pitchFamily="18" charset="0"/>
                <a:cs typeface="Calibri" panose="020F0502020204030204" pitchFamily="34" charset="0"/>
              </a:rPr>
              <a:t>Asw</a:t>
            </a:r>
            <a:r>
              <a:rPr lang="en-US" sz="2600" dirty="0">
                <a:effectLst/>
                <a:latin typeface="Calibri" panose="020F0502020204030204" pitchFamily="34" charset="0"/>
                <a:ea typeface="Times New Roman" panose="02020603050405020304" pitchFamily="18" charset="0"/>
                <a:cs typeface="Calibri" panose="020F0502020204030204" pitchFamily="34" charset="0"/>
              </a:rPr>
              <a:t> Lopez, </a:t>
            </a:r>
            <a:r>
              <a:rPr lang="en-US" sz="2600" dirty="0" err="1">
                <a:effectLst/>
                <a:latin typeface="Calibri" panose="020F0502020204030204" pitchFamily="34" charset="0"/>
                <a:ea typeface="Times New Roman" panose="02020603050405020304" pitchFamily="18" charset="0"/>
                <a:cs typeface="Calibri" panose="020F0502020204030204" pitchFamily="34" charset="0"/>
              </a:rPr>
              <a:t>Asw</a:t>
            </a:r>
            <a:r>
              <a:rPr lang="en-US" sz="2600" dirty="0">
                <a:effectLst/>
                <a:latin typeface="Calibri" panose="020F0502020204030204" pitchFamily="34" charset="0"/>
                <a:ea typeface="Times New Roman" panose="02020603050405020304" pitchFamily="18" charset="0"/>
                <a:cs typeface="Calibri" panose="020F0502020204030204" pitchFamily="34" charset="0"/>
              </a:rPr>
              <a:t> McKnight, </a:t>
            </a:r>
            <a:r>
              <a:rPr lang="en-US" sz="2600" dirty="0" err="1">
                <a:effectLst/>
                <a:latin typeface="Calibri" panose="020F0502020204030204" pitchFamily="34" charset="0"/>
                <a:ea typeface="Times New Roman" panose="02020603050405020304" pitchFamily="18" charset="0"/>
                <a:cs typeface="Calibri" panose="020F0502020204030204" pitchFamily="34" charset="0"/>
              </a:rPr>
              <a:t>Asm</a:t>
            </a:r>
            <a:r>
              <a:rPr lang="en-US" sz="2600" dirty="0">
                <a:effectLst/>
                <a:latin typeface="Calibri" panose="020F0502020204030204" pitchFamily="34" charset="0"/>
                <a:ea typeface="Times New Roman" panose="02020603050405020304" pitchFamily="18" charset="0"/>
                <a:cs typeface="Calibri" panose="020F0502020204030204" pitchFamily="34" charset="0"/>
              </a:rPr>
              <a:t> Sampson) Concerns eligibility for unemployment benefits when offer of employment rescinded</a:t>
            </a:r>
            <a:endParaRPr lang="en-US" sz="26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460307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B7ED2-905A-3CDD-BCCA-16784F6931B6}"/>
              </a:ext>
            </a:extLst>
          </p:cNvPr>
          <p:cNvSpPr>
            <a:spLocks noGrp="1"/>
          </p:cNvSpPr>
          <p:nvPr>
            <p:ph type="title"/>
          </p:nvPr>
        </p:nvSpPr>
        <p:spPr>
          <a:xfrm>
            <a:off x="3208336" y="314325"/>
            <a:ext cx="7659689" cy="1752599"/>
          </a:xfr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w="38100"/>
          <a:effectLst>
            <a:glow rad="139700">
              <a:schemeClr val="tx1">
                <a:alpha val="40000"/>
              </a:schemeClr>
            </a:glow>
          </a:effectLst>
          <a:scene3d>
            <a:camera prst="orthographicFront"/>
            <a:lightRig rig="threePt" dir="t"/>
          </a:scene3d>
          <a:sp3d>
            <a:bevelT w="114300" prst="artDeco"/>
            <a:bevelB w="114300" prst="artDeco"/>
          </a:sp3d>
        </p:spPr>
        <p:style>
          <a:lnRef idx="2">
            <a:schemeClr val="dk1"/>
          </a:lnRef>
          <a:fillRef idx="1">
            <a:schemeClr val="lt1"/>
          </a:fillRef>
          <a:effectRef idx="0">
            <a:schemeClr val="dk1"/>
          </a:effectRef>
          <a:fontRef idx="minor">
            <a:schemeClr val="dk1"/>
          </a:fontRef>
        </p:style>
        <p:txBody>
          <a:bodyPr>
            <a:normAutofit/>
          </a:bodyPr>
          <a:lstStyle/>
          <a:p>
            <a:r>
              <a:rPr lang="en-US" sz="4500" b="1" dirty="0"/>
              <a:t>Bills 2022 - 2023</a:t>
            </a:r>
          </a:p>
        </p:txBody>
      </p:sp>
      <p:sp>
        <p:nvSpPr>
          <p:cNvPr id="3" name="Content Placeholder 2">
            <a:extLst>
              <a:ext uri="{FF2B5EF4-FFF2-40B4-BE49-F238E27FC236}">
                <a16:creationId xmlns:a16="http://schemas.microsoft.com/office/drawing/2014/main" id="{A1E5E422-D0A6-1FB1-8075-C93CC286D4CC}"/>
              </a:ext>
            </a:extLst>
          </p:cNvPr>
          <p:cNvSpPr>
            <a:spLocks noGrp="1"/>
          </p:cNvSpPr>
          <p:nvPr>
            <p:ph idx="1"/>
          </p:nvPr>
        </p:nvSpPr>
        <p:spPr/>
        <p:txBody>
          <a:bodyPr/>
          <a:lstStyle/>
          <a:p>
            <a:pPr marL="342900" marR="0" lvl="0" indent="-342900" algn="just">
              <a:lnSpc>
                <a:spcPct val="115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Times New Roman" panose="02020603050405020304" pitchFamily="18" charset="0"/>
                <a:cs typeface="Calibri" panose="020F0502020204030204" pitchFamily="34" charset="0"/>
              </a:rPr>
              <a:t>A2351 – (</a:t>
            </a:r>
            <a:r>
              <a:rPr lang="en-US" sz="2400" dirty="0" err="1">
                <a:effectLst/>
                <a:latin typeface="Calibri" panose="020F0502020204030204" pitchFamily="34" charset="0"/>
                <a:ea typeface="Times New Roman" panose="02020603050405020304" pitchFamily="18" charset="0"/>
                <a:cs typeface="Calibri" panose="020F0502020204030204" pitchFamily="34" charset="0"/>
              </a:rPr>
              <a:t>Asm</a:t>
            </a:r>
            <a:r>
              <a:rPr lang="en-US" sz="2400" dirty="0">
                <a:effectLst/>
                <a:latin typeface="Calibri" panose="020F0502020204030204" pitchFamily="34" charset="0"/>
                <a:ea typeface="Times New Roman" panose="02020603050405020304" pitchFamily="18" charset="0"/>
                <a:cs typeface="Calibri" panose="020F0502020204030204" pitchFamily="34" charset="0"/>
              </a:rPr>
              <a:t> Mukherji, </a:t>
            </a:r>
            <a:r>
              <a:rPr lang="en-US" sz="2400" dirty="0" err="1">
                <a:effectLst/>
                <a:latin typeface="Calibri" panose="020F0502020204030204" pitchFamily="34" charset="0"/>
                <a:ea typeface="Times New Roman" panose="02020603050405020304" pitchFamily="18" charset="0"/>
                <a:cs typeface="Calibri" panose="020F0502020204030204" pitchFamily="34" charset="0"/>
              </a:rPr>
              <a:t>Asw</a:t>
            </a:r>
            <a:r>
              <a:rPr lang="en-US" sz="2400" dirty="0">
                <a:effectLst/>
                <a:latin typeface="Calibri" panose="020F0502020204030204" pitchFamily="34" charset="0"/>
                <a:ea typeface="Times New Roman" panose="02020603050405020304" pitchFamily="18" charset="0"/>
                <a:cs typeface="Calibri" panose="020F0502020204030204" pitchFamily="34" charset="0"/>
              </a:rPr>
              <a:t> Flynn, </a:t>
            </a:r>
            <a:r>
              <a:rPr lang="en-US" sz="2400" dirty="0" err="1">
                <a:effectLst/>
                <a:latin typeface="Calibri" panose="020F0502020204030204" pitchFamily="34" charset="0"/>
                <a:ea typeface="Times New Roman" panose="02020603050405020304" pitchFamily="18" charset="0"/>
                <a:cs typeface="Calibri" panose="020F0502020204030204" pitchFamily="34" charset="0"/>
              </a:rPr>
              <a:t>Asw</a:t>
            </a:r>
            <a:r>
              <a:rPr lang="en-US" sz="2400" dirty="0">
                <a:effectLst/>
                <a:latin typeface="Calibri" panose="020F0502020204030204" pitchFamily="34" charset="0"/>
                <a:ea typeface="Times New Roman" panose="02020603050405020304" pitchFamily="18" charset="0"/>
                <a:cs typeface="Calibri" panose="020F0502020204030204" pitchFamily="34" charset="0"/>
              </a:rPr>
              <a:t>, Murphy, </a:t>
            </a:r>
            <a:r>
              <a:rPr lang="en-US" sz="2400" dirty="0" err="1">
                <a:effectLst/>
                <a:latin typeface="Calibri" panose="020F0502020204030204" pitchFamily="34" charset="0"/>
                <a:ea typeface="Times New Roman" panose="02020603050405020304" pitchFamily="18" charset="0"/>
                <a:cs typeface="Calibri" panose="020F0502020204030204" pitchFamily="34" charset="0"/>
              </a:rPr>
              <a:t>Asw</a:t>
            </a:r>
            <a:r>
              <a:rPr lang="en-US" sz="2400" dirty="0">
                <a:effectLst/>
                <a:latin typeface="Calibri" panose="020F0502020204030204" pitchFamily="34" charset="0"/>
                <a:ea typeface="Times New Roman" panose="02020603050405020304" pitchFamily="18" charset="0"/>
                <a:cs typeface="Calibri" panose="020F0502020204030204" pitchFamily="34" charset="0"/>
              </a:rPr>
              <a:t> McKnight) Permits court to effectuate equitable distribution when complaint for divorce or dissolution of civil union has been filed and either party has died prior to final judgment</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just">
              <a:lnSpc>
                <a:spcPct val="115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Times New Roman" panose="02020603050405020304" pitchFamily="18" charset="0"/>
                <a:cs typeface="Calibri" panose="020F0502020204030204" pitchFamily="34" charset="0"/>
              </a:rPr>
              <a:t>A5367 – (</a:t>
            </a:r>
            <a:r>
              <a:rPr lang="en-US" sz="2400" dirty="0" err="1">
                <a:effectLst/>
                <a:latin typeface="Calibri" panose="020F0502020204030204" pitchFamily="34" charset="0"/>
                <a:ea typeface="Times New Roman" panose="02020603050405020304" pitchFamily="18" charset="0"/>
                <a:cs typeface="Calibri" panose="020F0502020204030204" pitchFamily="34" charset="0"/>
              </a:rPr>
              <a:t>Asm</a:t>
            </a:r>
            <a:r>
              <a:rPr lang="en-US" sz="2400" dirty="0">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effectLst/>
                <a:latin typeface="Calibri" panose="020F0502020204030204" pitchFamily="34" charset="0"/>
                <a:ea typeface="Times New Roman" panose="02020603050405020304" pitchFamily="18" charset="0"/>
                <a:cs typeface="Calibri" panose="020F0502020204030204" pitchFamily="34" charset="0"/>
              </a:rPr>
              <a:t>Karabinchak</a:t>
            </a:r>
            <a:r>
              <a:rPr lang="en-US" sz="2400" dirty="0">
                <a:effectLst/>
                <a:latin typeface="Calibri" panose="020F0502020204030204" pitchFamily="34" charset="0"/>
                <a:ea typeface="Times New Roman" panose="02020603050405020304" pitchFamily="18" charset="0"/>
                <a:cs typeface="Calibri" panose="020F0502020204030204" pitchFamily="34" charset="0"/>
              </a:rPr>
              <a:t>, </a:t>
            </a:r>
            <a:r>
              <a:rPr lang="en-US" sz="2400" dirty="0" err="1">
                <a:effectLst/>
                <a:latin typeface="Calibri" panose="020F0502020204030204" pitchFamily="34" charset="0"/>
                <a:ea typeface="Times New Roman" panose="02020603050405020304" pitchFamily="18" charset="0"/>
                <a:cs typeface="Calibri" panose="020F0502020204030204" pitchFamily="34" charset="0"/>
              </a:rPr>
              <a:t>Asm</a:t>
            </a:r>
            <a:r>
              <a:rPr lang="en-US" sz="2400" dirty="0">
                <a:effectLst/>
                <a:latin typeface="Calibri" panose="020F0502020204030204" pitchFamily="34" charset="0"/>
                <a:ea typeface="Times New Roman" panose="02020603050405020304" pitchFamily="18" charset="0"/>
                <a:cs typeface="Calibri" panose="020F0502020204030204" pitchFamily="34" charset="0"/>
              </a:rPr>
              <a:t> Stanley, </a:t>
            </a:r>
            <a:r>
              <a:rPr lang="en-US" sz="2400" dirty="0" err="1">
                <a:effectLst/>
                <a:latin typeface="Calibri" panose="020F0502020204030204" pitchFamily="34" charset="0"/>
                <a:ea typeface="Times New Roman" panose="02020603050405020304" pitchFamily="18" charset="0"/>
                <a:cs typeface="Calibri" panose="020F0502020204030204" pitchFamily="34" charset="0"/>
              </a:rPr>
              <a:t>Asw</a:t>
            </a:r>
            <a:r>
              <a:rPr lang="en-US" sz="2400" dirty="0">
                <a:effectLst/>
                <a:latin typeface="Calibri" panose="020F0502020204030204" pitchFamily="34" charset="0"/>
                <a:ea typeface="Times New Roman" panose="02020603050405020304" pitchFamily="18" charset="0"/>
                <a:cs typeface="Calibri" panose="020F0502020204030204" pitchFamily="34" charset="0"/>
              </a:rPr>
              <a:t> Swain) Concerns motor vehicles overtaking certain pedestrians and persons operating bicycles and personal conveyances</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898848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F1E0F-537C-9947-E957-790285D41EDF}"/>
              </a:ext>
            </a:extLst>
          </p:cNvPr>
          <p:cNvSpPr>
            <a:spLocks noGrp="1"/>
          </p:cNvSpPr>
          <p:nvPr>
            <p:ph type="title"/>
          </p:nvPr>
        </p:nvSpPr>
        <p:spPr>
          <a:xfrm>
            <a:off x="1893886" y="304800"/>
            <a:ext cx="9774240" cy="1752599"/>
          </a:xfrm>
          <a:gradFill flip="none" rotWithShape="1">
            <a:gsLst>
              <a:gs pos="0">
                <a:schemeClr val="accent6">
                  <a:lumMod val="5000"/>
                  <a:lumOff val="95000"/>
                </a:schemeClr>
              </a:gs>
              <a:gs pos="74000">
                <a:schemeClr val="accent6">
                  <a:lumMod val="45000"/>
                  <a:lumOff val="55000"/>
                </a:schemeClr>
              </a:gs>
              <a:gs pos="83000">
                <a:schemeClr val="accent6">
                  <a:lumMod val="45000"/>
                  <a:lumOff val="55000"/>
                </a:schemeClr>
              </a:gs>
              <a:gs pos="100000">
                <a:schemeClr val="accent6">
                  <a:lumMod val="30000"/>
                  <a:lumOff val="70000"/>
                </a:schemeClr>
              </a:gs>
            </a:gsLst>
            <a:lin ang="5400000" scaled="1"/>
            <a:tileRect/>
          </a:gradFill>
          <a:ln w="38100">
            <a:solidFill>
              <a:schemeClr val="tx1"/>
            </a:solidFill>
          </a:ln>
          <a:effectLst>
            <a:glow rad="139700">
              <a:schemeClr val="tx1">
                <a:alpha val="40000"/>
              </a:schemeClr>
            </a:glow>
          </a:effectLst>
          <a:scene3d>
            <a:camera prst="orthographicFront"/>
            <a:lightRig rig="threePt" dir="t"/>
          </a:scene3d>
          <a:sp3d>
            <a:bevelT w="114300" prst="artDeco"/>
            <a:bevelB w="114300" prst="artDeco"/>
          </a:sp3d>
        </p:spPr>
        <p:style>
          <a:lnRef idx="2">
            <a:schemeClr val="dk1"/>
          </a:lnRef>
          <a:fillRef idx="1">
            <a:schemeClr val="lt1"/>
          </a:fillRef>
          <a:effectRef idx="0">
            <a:schemeClr val="dk1"/>
          </a:effectRef>
          <a:fontRef idx="minor">
            <a:schemeClr val="dk1"/>
          </a:fontRef>
        </p:style>
        <p:txBody>
          <a:bodyPr>
            <a:normAutofit/>
          </a:bodyPr>
          <a:lstStyle/>
          <a:p>
            <a:r>
              <a:rPr lang="en-US" sz="4500" b="1" dirty="0">
                <a:latin typeface="+mj-lt"/>
              </a:rPr>
              <a:t>Legislative Sponsors of Pending Bills</a:t>
            </a:r>
          </a:p>
        </p:txBody>
      </p:sp>
      <p:sp>
        <p:nvSpPr>
          <p:cNvPr id="3" name="Content Placeholder 2">
            <a:extLst>
              <a:ext uri="{FF2B5EF4-FFF2-40B4-BE49-F238E27FC236}">
                <a16:creationId xmlns:a16="http://schemas.microsoft.com/office/drawing/2014/main" id="{C365C52D-0F64-4B35-5053-58B1F6EACB82}"/>
              </a:ext>
            </a:extLst>
          </p:cNvPr>
          <p:cNvSpPr>
            <a:spLocks noGrp="1"/>
          </p:cNvSpPr>
          <p:nvPr>
            <p:ph idx="1"/>
          </p:nvPr>
        </p:nvSpPr>
        <p:spPr>
          <a:xfrm>
            <a:off x="1893886" y="2628899"/>
            <a:ext cx="10018713" cy="3124201"/>
          </a:xfrm>
        </p:spPr>
        <p:txBody>
          <a:bodyPr>
            <a:normAutofit/>
          </a:bodyPr>
          <a:lstStyle/>
          <a:p>
            <a:pPr marL="0" marR="0">
              <a:lnSpc>
                <a:spcPct val="107000"/>
              </a:lnSpc>
              <a:spcBef>
                <a:spcPts val="0"/>
              </a:spcBef>
              <a:spcAft>
                <a:spcPts val="0"/>
              </a:spcAft>
            </a:pPr>
            <a:r>
              <a:rPr lang="en-US" dirty="0">
                <a:effectLst/>
                <a:latin typeface="Calibri" panose="020F0502020204030204" pitchFamily="34" charset="0"/>
                <a:ea typeface="Times New Roman" panose="02020603050405020304" pitchFamily="18" charset="0"/>
                <a:cs typeface="Times New Roman" panose="02020603050405020304" pitchFamily="18" charset="0"/>
              </a:rPr>
              <a:t>Assemblyman Reginald W. Atkins			</a:t>
            </a:r>
          </a:p>
          <a:p>
            <a:pPr marL="0" marR="0">
              <a:lnSpc>
                <a:spcPct val="107000"/>
              </a:lnSpc>
              <a:spcBef>
                <a:spcPts val="0"/>
              </a:spcBef>
              <a:spcAft>
                <a:spcPts val="0"/>
              </a:spcAft>
            </a:pPr>
            <a:r>
              <a:rPr lang="en-US" dirty="0">
                <a:effectLst/>
                <a:latin typeface="Calibri" panose="020F0502020204030204" pitchFamily="34" charset="0"/>
                <a:ea typeface="Times New Roman" panose="02020603050405020304" pitchFamily="18" charset="0"/>
                <a:cs typeface="Times New Roman" panose="02020603050405020304" pitchFamily="18" charset="0"/>
              </a:rPr>
              <a:t>Assemblywoman Victoria A. Flynn			</a:t>
            </a:r>
          </a:p>
          <a:p>
            <a:pPr marL="0" marR="0">
              <a:lnSpc>
                <a:spcPct val="107000"/>
              </a:lnSpc>
              <a:spcBef>
                <a:spcPts val="0"/>
              </a:spcBef>
              <a:spcAft>
                <a:spcPts val="0"/>
              </a:spcAft>
            </a:pPr>
            <a:r>
              <a:rPr lang="en-US" dirty="0">
                <a:effectLst/>
                <a:latin typeface="Calibri" panose="020F0502020204030204" pitchFamily="34" charset="0"/>
                <a:ea typeface="Times New Roman" panose="02020603050405020304" pitchFamily="18" charset="0"/>
                <a:cs typeface="Times New Roman" panose="02020603050405020304" pitchFamily="18" charset="0"/>
              </a:rPr>
              <a:t>Assemblyman Louis D. Greenwald			</a:t>
            </a:r>
          </a:p>
          <a:p>
            <a:pPr marL="0" marR="0">
              <a:lnSpc>
                <a:spcPct val="107000"/>
              </a:lnSpc>
              <a:spcBef>
                <a:spcPts val="0"/>
              </a:spcBef>
              <a:spcAft>
                <a:spcPts val="0"/>
              </a:spcAft>
            </a:pPr>
            <a:r>
              <a:rPr lang="en-US" dirty="0">
                <a:effectLst/>
                <a:latin typeface="Calibri" panose="020F0502020204030204" pitchFamily="34" charset="0"/>
                <a:ea typeface="Times New Roman" panose="02020603050405020304" pitchFamily="18" charset="0"/>
                <a:cs typeface="Times New Roman" panose="02020603050405020304" pitchFamily="18" charset="0"/>
              </a:rPr>
              <a:t>Assemblyman Robert J. </a:t>
            </a:r>
            <a:r>
              <a:rPr lang="en-US" dirty="0" err="1">
                <a:effectLst/>
                <a:latin typeface="Calibri" panose="020F0502020204030204" pitchFamily="34" charset="0"/>
                <a:ea typeface="Times New Roman" panose="02020603050405020304" pitchFamily="18" charset="0"/>
                <a:cs typeface="Times New Roman" panose="02020603050405020304" pitchFamily="18" charset="0"/>
              </a:rPr>
              <a:t>Karabinchak</a:t>
            </a:r>
            <a:r>
              <a:rPr lang="en-US" dirty="0">
                <a:effectLst/>
                <a:latin typeface="Calibri" panose="020F0502020204030204" pitchFamily="34" charset="0"/>
                <a:ea typeface="Times New Roman" panose="02020603050405020304" pitchFamily="18" charset="0"/>
                <a:cs typeface="Times New Roman" panose="02020603050405020304" pitchFamily="18" charset="0"/>
              </a:rPr>
              <a:t> 			</a:t>
            </a:r>
          </a:p>
          <a:p>
            <a:pPr marL="0" marR="0">
              <a:lnSpc>
                <a:spcPct val="107000"/>
              </a:lnSpc>
              <a:spcBef>
                <a:spcPts val="0"/>
              </a:spcBef>
              <a:spcAft>
                <a:spcPts val="0"/>
              </a:spcAft>
            </a:pPr>
            <a:r>
              <a:rPr lang="en-US" dirty="0">
                <a:effectLst/>
                <a:latin typeface="Calibri" panose="020F0502020204030204" pitchFamily="34" charset="0"/>
                <a:ea typeface="Times New Roman" panose="02020603050405020304" pitchFamily="18" charset="0"/>
                <a:cs typeface="Times New Roman" panose="02020603050405020304" pitchFamily="18" charset="0"/>
              </a:rPr>
              <a:t>Assemblyman Sean T. Kean				</a:t>
            </a:r>
          </a:p>
          <a:p>
            <a:pPr marL="0" marR="0">
              <a:lnSpc>
                <a:spcPct val="107000"/>
              </a:lnSpc>
              <a:spcBef>
                <a:spcPts val="0"/>
              </a:spcBef>
              <a:spcAft>
                <a:spcPts val="0"/>
              </a:spcAft>
            </a:pPr>
            <a:r>
              <a:rPr lang="en-US" dirty="0">
                <a:effectLst/>
                <a:latin typeface="Calibri" panose="020F0502020204030204" pitchFamily="34" charset="0"/>
                <a:ea typeface="Times New Roman" panose="02020603050405020304" pitchFamily="18" charset="0"/>
                <a:cs typeface="Times New Roman" panose="02020603050405020304" pitchFamily="18" charset="0"/>
              </a:rPr>
              <a:t>Assemblywoman Yvonne Lopez			</a:t>
            </a:r>
          </a:p>
          <a:p>
            <a:pPr marL="0" marR="0">
              <a:lnSpc>
                <a:spcPct val="107000"/>
              </a:lnSpc>
              <a:spcBef>
                <a:spcPts val="0"/>
              </a:spcBef>
              <a:spcAft>
                <a:spcPts val="0"/>
              </a:spcAft>
            </a:pPr>
            <a:r>
              <a:rPr lang="en-US" dirty="0">
                <a:effectLst/>
                <a:latin typeface="Calibri" panose="020F0502020204030204" pitchFamily="34" charset="0"/>
                <a:ea typeface="Times New Roman" panose="02020603050405020304" pitchFamily="18" charset="0"/>
                <a:cs typeface="Times New Roman" panose="02020603050405020304" pitchFamily="18" charset="0"/>
              </a:rPr>
              <a:t>Assemblywoman Angela V. McKnight</a:t>
            </a:r>
          </a:p>
          <a:p>
            <a:endParaRPr lang="en-US" dirty="0"/>
          </a:p>
        </p:txBody>
      </p:sp>
    </p:spTree>
    <p:extLst>
      <p:ext uri="{BB962C8B-B14F-4D97-AF65-F5344CB8AC3E}">
        <p14:creationId xmlns:p14="http://schemas.microsoft.com/office/powerpoint/2010/main" val="34171315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894</TotalTime>
  <Words>6674</Words>
  <Application>Microsoft Office PowerPoint</Application>
  <PresentationFormat>Widescreen</PresentationFormat>
  <Paragraphs>316</Paragraphs>
  <Slides>61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61</vt:i4>
      </vt:variant>
    </vt:vector>
  </HeadingPairs>
  <TitlesOfParts>
    <vt:vector size="67" baseType="lpstr">
      <vt:lpstr>Arial</vt:lpstr>
      <vt:lpstr>Calibri</vt:lpstr>
      <vt:lpstr>Corbel</vt:lpstr>
      <vt:lpstr>Symbol</vt:lpstr>
      <vt:lpstr>Wingdings</vt:lpstr>
      <vt:lpstr>Parallax</vt:lpstr>
      <vt:lpstr>      New Jersey Law Revision Commission:  Recent Recommendations Rundown </vt:lpstr>
      <vt:lpstr>Whitney G. Schlimbach, Counsel Samuel M. Silver, Deputy Director Laura C. Tharney, Executive Director*</vt:lpstr>
      <vt:lpstr>Legislative Consideration of the Work of the New Jersey Law Revision Commission 2022 - 2023</vt:lpstr>
      <vt:lpstr>Final Reports of the NJLRC Introduced in this Legislative Session</vt:lpstr>
      <vt:lpstr>Projects Introduced in Bill Form 2022-2023</vt:lpstr>
      <vt:lpstr>Bills 2022 – 2023 cont’d</vt:lpstr>
      <vt:lpstr>Bills 2022 – 2023 cont’d</vt:lpstr>
      <vt:lpstr>Bills 2022 - 2023</vt:lpstr>
      <vt:lpstr>Legislative Sponsors of Pending Bills</vt:lpstr>
      <vt:lpstr>Sponsors cont’d </vt:lpstr>
      <vt:lpstr>Sponsors cont’d</vt:lpstr>
      <vt:lpstr>What is the New Jersey Law Revision Commission?  And what role was it created to play in statutory revision? </vt:lpstr>
      <vt:lpstr>What is the NJLRC?</vt:lpstr>
      <vt:lpstr>What role was it created to play in statutory revision? </vt:lpstr>
      <vt:lpstr>Quick History </vt:lpstr>
      <vt:lpstr>Composition of Commission</vt:lpstr>
      <vt:lpstr>Commissioners</vt:lpstr>
      <vt:lpstr>NJLRC Staff </vt:lpstr>
      <vt:lpstr>What sort of projects does  the Commission work on?</vt:lpstr>
      <vt:lpstr>Scope of Commission Projects</vt:lpstr>
      <vt:lpstr>Project Duration </vt:lpstr>
      <vt:lpstr>Project Sources</vt:lpstr>
      <vt:lpstr>Primary Sources of Commission Projects</vt:lpstr>
      <vt:lpstr>Key Questions </vt:lpstr>
      <vt:lpstr>Commission’s role varies by project</vt:lpstr>
      <vt:lpstr>Work of the NJLRC</vt:lpstr>
      <vt:lpstr>Categories of NJLRC projects</vt:lpstr>
      <vt:lpstr>Clean up – Examples</vt:lpstr>
      <vt:lpstr>Capture – Examples</vt:lpstr>
      <vt:lpstr>Consideration – Examples</vt:lpstr>
      <vt:lpstr>UCC – Examples</vt:lpstr>
      <vt:lpstr>Final Reports and Tentative Reports this Legislative Session</vt:lpstr>
      <vt:lpstr>Scope of Recreational and Social Activities Defense in N.J.S. 34:15-7 (FR 2023)</vt:lpstr>
      <vt:lpstr>Unemployment Benefits for Individuals Who Were Wrongfully Incarcerated (FR 2023)</vt:lpstr>
      <vt:lpstr>Public Health – Definitions (FR 2022)</vt:lpstr>
      <vt:lpstr>Self-Representation in Involuntary Commitment and Termination of Parental Rights Matters  (FR 2022)</vt:lpstr>
      <vt:lpstr>New Jersey Statute of Frauds – Mandatory Review Provision in N.J.S. 25:1-5(h) (FR 2023)</vt:lpstr>
      <vt:lpstr>Rescue Doctrine (FR 2022)</vt:lpstr>
      <vt:lpstr>Comprehensive Drug Reform Act and Joint Motions to Vacate Parole (FR 2023)</vt:lpstr>
      <vt:lpstr>Transfer of Jurisdiction in Tax Assessment Challenges (TR 2023)</vt:lpstr>
      <vt:lpstr>Inmate, Use of the Term in New Jersey Statutes (FR 2023)</vt:lpstr>
      <vt:lpstr>Uniform Commercial Code – 2022 Amendments (FR 2023)</vt:lpstr>
      <vt:lpstr>Megan’s Law and the Definition of “Minor” (FR 2023)</vt:lpstr>
      <vt:lpstr>Personal Conveyance (FR 2022)</vt:lpstr>
      <vt:lpstr>Eminent Doman Actions and Interest Rates (FR 2023)</vt:lpstr>
      <vt:lpstr>Receivership Act, Interpretation of (FR 2022)</vt:lpstr>
      <vt:lpstr>Autobus (FR 2022)</vt:lpstr>
      <vt:lpstr>Farmland Preservation Act – Roll-back Taxes (FR 2022)</vt:lpstr>
      <vt:lpstr>“Misrepresentation of a Material Fact” in New Jersey Gross Income Tax Act (FR 2023)</vt:lpstr>
      <vt:lpstr>Disability Benefits After Leaving Public Employment (FR 2022)</vt:lpstr>
      <vt:lpstr>PERS Re-enrollment as a Critical Need Employee (FR 2022)</vt:lpstr>
      <vt:lpstr>Work in Progress </vt:lpstr>
      <vt:lpstr>Work in Progress cont’d</vt:lpstr>
      <vt:lpstr>Work in Progress cont’d</vt:lpstr>
      <vt:lpstr>Work in Progress cont’d</vt:lpstr>
      <vt:lpstr>Work in Progress cont’d</vt:lpstr>
      <vt:lpstr>Work in Progress cont’d</vt:lpstr>
      <vt:lpstr>Work in Progress cont’d</vt:lpstr>
      <vt:lpstr>Work in Progress</vt:lpstr>
      <vt:lpstr>Additional Impacts of the Work of the NJLRC </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Tharney</dc:creator>
  <cp:lastModifiedBy>Laura Tharney</cp:lastModifiedBy>
  <cp:revision>164</cp:revision>
  <dcterms:created xsi:type="dcterms:W3CDTF">2023-09-19T19:44:37Z</dcterms:created>
  <dcterms:modified xsi:type="dcterms:W3CDTF">2023-10-12T00:14:01Z</dcterms:modified>
</cp:coreProperties>
</file>